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305" r:id="rId2"/>
    <p:sldId id="467" r:id="rId3"/>
    <p:sldId id="468" r:id="rId4"/>
    <p:sldId id="501" r:id="rId5"/>
    <p:sldId id="531" r:id="rId6"/>
    <p:sldId id="532" r:id="rId7"/>
    <p:sldId id="536" r:id="rId8"/>
    <p:sldId id="538" r:id="rId9"/>
    <p:sldId id="537" r:id="rId10"/>
    <p:sldId id="469" r:id="rId11"/>
    <p:sldId id="484" r:id="rId12"/>
    <p:sldId id="547" r:id="rId13"/>
    <p:sldId id="541" r:id="rId14"/>
    <p:sldId id="502" r:id="rId15"/>
    <p:sldId id="503" r:id="rId16"/>
    <p:sldId id="535" r:id="rId17"/>
    <p:sldId id="473" r:id="rId18"/>
    <p:sldId id="488" r:id="rId19"/>
    <p:sldId id="474" r:id="rId20"/>
    <p:sldId id="489" r:id="rId21"/>
    <p:sldId id="505" r:id="rId22"/>
    <p:sldId id="470" r:id="rId23"/>
    <p:sldId id="471" r:id="rId24"/>
    <p:sldId id="480" r:id="rId25"/>
    <p:sldId id="485" r:id="rId26"/>
    <p:sldId id="486" r:id="rId27"/>
    <p:sldId id="487" r:id="rId28"/>
    <p:sldId id="533" r:id="rId29"/>
    <p:sldId id="539" r:id="rId30"/>
    <p:sldId id="546" r:id="rId31"/>
    <p:sldId id="490" r:id="rId32"/>
    <p:sldId id="530" r:id="rId33"/>
    <p:sldId id="545" r:id="rId34"/>
    <p:sldId id="542" r:id="rId35"/>
    <p:sldId id="544" r:id="rId36"/>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898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20" autoAdjust="0"/>
  </p:normalViewPr>
  <p:slideViewPr>
    <p:cSldViewPr snapToObjects="1">
      <p:cViewPr varScale="1">
        <p:scale>
          <a:sx n="66" d="100"/>
          <a:sy n="66" d="100"/>
        </p:scale>
        <p:origin x="-1506" y="-114"/>
      </p:cViewPr>
      <p:guideLst>
        <p:guide orient="horz" pos="2159"/>
        <p:guide pos="2855"/>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p>
            <a:pPr lvl="0" algn="r" eaLnBrk="1" hangingPunct="1"/>
            <a:fld id="{9A0DB2DC-4C9A-4742-B13C-FB6460FD3503}" type="slidenum">
              <a:rPr lang="zh-CN" altLang="en-US" sz="1200" dirty="0"/>
              <a:pPr lvl="0" algn="r" eaLnBrk="1" hangingPunct="1"/>
              <a:t>‹#›</a:t>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ln>
            <a:solidFill>
              <a:srgbClr val="000000"/>
            </a:solidFill>
            <a:miter/>
          </a:ln>
        </p:spPr>
      </p:sp>
      <p:sp>
        <p:nvSpPr>
          <p:cNvPr id="33795"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33796"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pPr lvl="0" algn="r" eaLnBrk="1" hangingPunct="1"/>
              <a:t>15</a:t>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p:spPr>
        <p:txBody>
          <a:bodyPr/>
          <a:lstStyle/>
          <a:p>
            <a:fld id="{6F8C3029-DAFE-41BC-BC2F-71828882FA21}" type="slidenum">
              <a:rPr lang="zh-CN" altLang="en-US" smtClean="0">
                <a:latin typeface="Arial" panose="020B0604020202020204" pitchFamily="34" charset="0"/>
                <a:ea typeface="宋体" panose="02010600030101010101" pitchFamily="2" charset="-122"/>
              </a:rPr>
              <a:pPr/>
              <a:t>33</a:t>
            </a:fld>
            <a:endParaRPr lang="en-US" altLang="zh-CN" smtClean="0">
              <a:latin typeface="Arial" panose="020B0604020202020204" pitchFamily="34" charset="0"/>
              <a:ea typeface="宋体" panose="02010600030101010101" pitchFamily="2" charset="-122"/>
            </a:endParaRPr>
          </a:p>
        </p:txBody>
      </p:sp>
      <p:sp>
        <p:nvSpPr>
          <p:cNvPr id="82946" name="Rectangle 2"/>
          <p:cNvSpPr>
            <a:spLocks noGrp="1" noRot="1" noChangeAspect="1" noChangeArrowheads="1" noTextEdit="1"/>
          </p:cNvSpPr>
          <p:nvPr>
            <p:ph type="sldImg"/>
          </p:nvPr>
        </p:nvSpPr>
        <p:spPr/>
      </p:sp>
      <p:sp>
        <p:nvSpPr>
          <p:cNvPr id="82947" name="Rectangle 3"/>
          <p:cNvSpPr>
            <a:spLocks noGrp="1" noChangeArrowheads="1"/>
          </p:cNvSpPr>
          <p:nvPr>
            <p:ph type="body" idx="1"/>
          </p:nvPr>
        </p:nvSpPr>
        <p:spPr>
          <a:noFill/>
        </p:spPr>
        <p:txBody>
          <a:bodyPr/>
          <a:lstStyle/>
          <a:p>
            <a:pPr eaLnBrk="1" hangingPunct="1"/>
            <a:endParaRPr lang="zh-CN" altLang="en-US" smtClean="0">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pPr lvl="0" eaLnBrk="1" hangingPunct="1"/>
              <a:t>‹#›</a:t>
            </a:fld>
            <a:endParaRPr lang="en-US" altLang="zh-CN"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pPr lvl="0" eaLnBrk="1" hangingPunct="1"/>
              <a:t>‹#›</a:t>
            </a:fld>
            <a:endParaRPr lang="en-US" altLang="zh-CN"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pPr lvl="0" eaLnBrk="1" hangingPunct="1"/>
              <a:t>‹#›</a:t>
            </a:fld>
            <a:endParaRPr lang="en-US" altLang="zh-CN"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pPr lvl="0" eaLnBrk="1" hangingPunct="1"/>
              <a:t>‹#›</a:t>
            </a:fld>
            <a:endParaRPr lang="en-US" altLang="zh-CN"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pPr lvl="0" eaLnBrk="1" hangingPunct="1"/>
              <a:t>‹#›</a:t>
            </a:fld>
            <a:endParaRPr lang="en-US" altLang="zh-CN"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pPr lvl="0" eaLnBrk="1" hangingPunct="1"/>
              <a:t>‹#›</a:t>
            </a:fld>
            <a:endParaRPr lang="en-US" altLang="zh-CN"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pPr lvl="0" eaLnBrk="1" hangingPunct="1"/>
              <a:t>‹#›</a:t>
            </a:fld>
            <a:endParaRPr lang="en-US" altLang="zh-CN"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pPr lvl="0" eaLnBrk="1" hangingPunct="1"/>
              <a:t>‹#›</a:t>
            </a:fld>
            <a:endParaRPr lang="en-US" altLang="zh-CN"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pPr lvl="0" eaLnBrk="1" hangingPunct="1"/>
              <a:t>‹#›</a:t>
            </a:fld>
            <a:endParaRPr lang="en-US" altLang="zh-CN"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pPr lvl="0" eaLnBrk="1" hangingPunct="1"/>
              <a:t>‹#›</a:t>
            </a:fld>
            <a:endParaRPr lang="en-US" altLang="zh-CN"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pPr lvl="0" eaLnBrk="1" hangingPunct="1"/>
              <a:t>‹#›</a:t>
            </a:fld>
            <a:endParaRPr lang="en-US" altLang="zh-CN"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pPr lvl="0" eaLnBrk="1" hangingPunct="1"/>
              <a:t>‹#›</a:t>
            </a:fld>
            <a:endParaRPr lang="en-US" altLang="zh-CN"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pPr lvl="0" eaLnBrk="1" hangingPunct="1"/>
              <a:t>‹#›</a:t>
            </a:fld>
            <a:endParaRPr lang="en-US" altLang="zh-CN"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pPr lvl="0" eaLnBrk="1" hangingPunct="1"/>
              <a:t>‹#›</a:t>
            </a:fld>
            <a:endParaRPr lang="en-US" altLang="zh-CN"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7" cstate="print"/>
          <a:stretch>
            <a:fillRect/>
          </a:stretch>
        </a:blip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1027" name="Rectangle 3"/>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lstStyle>
            <a:lvl1pPr>
              <a:defRPr sz="14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a:defRPr sz="140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lstStyle>
            <a:lvl1pPr algn="r">
              <a:defRPr sz="1400"/>
            </a:lvl1pPr>
          </a:lstStyle>
          <a:p>
            <a:pPr lvl="0" eaLnBrk="1" hangingPunct="1"/>
            <a:fld id="{9A0DB2DC-4C9A-4742-B13C-FB6460FD3503}" type="slidenum">
              <a:rPr lang="en-US" altLang="zh-CN" dirty="0">
                <a:latin typeface="Arial" panose="020B0604020202020204" pitchFamily="34" charset="0"/>
              </a:rPr>
              <a:pPr lvl="0" eaLnBrk="1" hangingPunct="1"/>
              <a:t>‹#›</a:t>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cstate="print">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2050" name="Rectangle 23"/>
          <p:cNvSpPr txBox="1">
            <a:spLocks noGrp="1"/>
          </p:cNvSpPr>
          <p:nvPr>
            <p:ph type="dt" sz="half" idx="10"/>
          </p:nvPr>
        </p:nvSpPr>
        <p:spPr>
          <a:xfrm>
            <a:off x="6929755" y="4267200"/>
            <a:ext cx="2214245" cy="357505"/>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r>
              <a:rPr lang="en-US" altLang="zh-CN" sz="1400" dirty="0" smtClean="0">
                <a:solidFill>
                  <a:schemeClr val="bg1"/>
                </a:solidFill>
              </a:rPr>
              <a:t>2018.6.27</a:t>
            </a:r>
            <a:endParaRPr lang="en-US" altLang="ko-KR" sz="1400" dirty="0">
              <a:solidFill>
                <a:schemeClr val="bg1"/>
              </a:solidFill>
            </a:endParaRPr>
          </a:p>
        </p:txBody>
      </p:sp>
      <p:sp>
        <p:nvSpPr>
          <p:cNvPr id="9" name="Rectangle 5"/>
          <p:cNvSpPr txBox="1">
            <a:spLocks noChangeArrowheads="1"/>
          </p:cNvSpPr>
          <p:nvPr/>
        </p:nvSpPr>
        <p:spPr bwMode="gray">
          <a:xfrm>
            <a:off x="3500755" y="2667000"/>
            <a:ext cx="5501005" cy="443230"/>
          </a:xfrm>
          <a:prstGeom prst="rect">
            <a:avLst/>
          </a:prstGeom>
          <a:noFill/>
          <a:ln w="9525">
            <a:noFill/>
            <a:miter lim="800000"/>
          </a:ln>
        </p:spPr>
        <p:txBody>
          <a:bodyPr/>
          <a:lstStyle/>
          <a:p>
            <a:pPr marL="342900" marR="0" indent="-342900" algn="ctr" defTabSz="914400">
              <a:lnSpc>
                <a:spcPct val="80000"/>
              </a:lnSpc>
              <a:spcBef>
                <a:spcPct val="20000"/>
              </a:spcBef>
              <a:buClr>
                <a:schemeClr val="accent1"/>
              </a:buClr>
              <a:buSzTx/>
              <a:buFontTx/>
              <a:buNone/>
              <a:defRPr/>
            </a:pPr>
            <a:r>
              <a:rPr kumimoji="0" lang="zh-CN" altLang="en-US" sz="3200" b="1" kern="0" cap="none" spc="0" normalizeH="0" baseline="0" noProof="0" dirty="0">
                <a:solidFill>
                  <a:schemeClr val="bg1"/>
                </a:solidFill>
                <a:latin typeface="微软雅黑" panose="020B0503020204020204" pitchFamily="34" charset="-122"/>
                <a:ea typeface="微软雅黑" panose="020B0503020204020204" pitchFamily="34" charset="-122"/>
                <a:cs typeface="+mn-cs"/>
              </a:rPr>
              <a:t>重庆光大产业有限公司</a:t>
            </a:r>
          </a:p>
        </p:txBody>
      </p:sp>
      <p:sp>
        <p:nvSpPr>
          <p:cNvPr id="4" name="Rectangle 5"/>
          <p:cNvSpPr txBox="1">
            <a:spLocks noChangeArrowheads="1"/>
          </p:cNvSpPr>
          <p:nvPr/>
        </p:nvSpPr>
        <p:spPr bwMode="gray">
          <a:xfrm>
            <a:off x="3505200" y="3443605"/>
            <a:ext cx="5501640" cy="748665"/>
          </a:xfrm>
          <a:prstGeom prst="rect">
            <a:avLst/>
          </a:prstGeom>
          <a:noFill/>
          <a:ln w="9525">
            <a:noFill/>
            <a:miter lim="800000"/>
          </a:ln>
        </p:spPr>
        <p:txBody>
          <a:bodyPr vert="horz" wrap="square" lIns="91440" tIns="45720" rIns="91440" bIns="45720" numCol="1" anchor="t">
            <a:noAutofit/>
          </a:bodyPr>
          <a:lstStyle/>
          <a:p>
            <a:pPr marL="342900" indent="-342900" algn="ctr" eaLnBrk="0">
              <a:lnSpc>
                <a:spcPct val="80000"/>
              </a:lnSpc>
              <a:spcBef>
                <a:spcPts val="600"/>
              </a:spcBef>
              <a:spcAft>
                <a:spcPts val="0"/>
              </a:spcAft>
            </a:pPr>
            <a:r>
              <a:rPr lang="zh-CN" altLang="en-US" sz="2400" b="1" dirty="0" smtClean="0">
                <a:solidFill>
                  <a:schemeClr val="bg1"/>
                </a:solidFill>
                <a:latin typeface="微软雅黑" panose="020B0503020204020204" pitchFamily="34" charset="-122"/>
                <a:ea typeface="微软雅黑" panose="020B0503020204020204" pitchFamily="34" charset="-122"/>
              </a:rPr>
              <a:t>东风乘用车高清全景系统设计方案</a:t>
            </a:r>
            <a:r>
              <a:rPr lang="en-US" altLang="zh-CN" sz="2400" b="1" dirty="0" smtClean="0">
                <a:solidFill>
                  <a:schemeClr val="bg1"/>
                </a:solidFill>
                <a:latin typeface="微软雅黑" panose="020B0503020204020204" pitchFamily="34" charset="-122"/>
                <a:ea typeface="微软雅黑" panose="020B0503020204020204" pitchFamily="34" charset="-122"/>
              </a:rPr>
              <a:t>V1.0 </a:t>
            </a:r>
            <a:endParaRPr lang="ko-KR" altLang="en-US" sz="2400" b="1" cap="none"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Box 1"/>
          <p:cNvSpPr txBox="1"/>
          <p:nvPr/>
        </p:nvSpPr>
        <p:spPr>
          <a:xfrm>
            <a:off x="2209800" y="304800"/>
            <a:ext cx="1752600" cy="462280"/>
          </a:xfrm>
          <a:prstGeom prst="rect">
            <a:avLst/>
          </a:prstGeom>
          <a:noFill/>
          <a:ln w="9525">
            <a:noFill/>
          </a:ln>
        </p:spPr>
        <p:txBody>
          <a:bodyPr>
            <a:spAutoFit/>
          </a:bodyPr>
          <a:lstStyle/>
          <a:p>
            <a:r>
              <a:rPr lang="zh-CN" altLang="en-US" sz="2400" dirty="0">
                <a:latin typeface="+mn-ea"/>
                <a:ea typeface="+mn-ea"/>
              </a:rPr>
              <a:t>功能介绍</a:t>
            </a:r>
          </a:p>
        </p:txBody>
      </p:sp>
      <p:sp>
        <p:nvSpPr>
          <p:cNvPr id="9219" name="内容占位符 2"/>
          <p:cNvSpPr/>
          <p:nvPr/>
        </p:nvSpPr>
        <p:spPr>
          <a:xfrm>
            <a:off x="948055" y="1064895"/>
            <a:ext cx="7232650" cy="5053965"/>
          </a:xfrm>
          <a:prstGeom prst="rect">
            <a:avLst/>
          </a:prstGeom>
          <a:noFill/>
          <a:ln w="0">
            <a:noFill/>
          </a:ln>
        </p:spPr>
        <p:txBody>
          <a:bodyPr vert="horz" wrap="square" lIns="91440" tIns="45720" rIns="91440" bIns="45720" numCol="1" anchor="t">
            <a:noAutofit/>
          </a:bodyPr>
          <a:lstStyle/>
          <a:p>
            <a:pPr marL="0" indent="0" algn="l" defTabSz="914400" fontAlgn="base" latinLnBrk="0">
              <a:lnSpc>
                <a:spcPct val="100000"/>
              </a:lnSpc>
              <a:spcBef>
                <a:spcPts val="600"/>
              </a:spcBef>
              <a:spcAft>
                <a:spcPts val="0"/>
              </a:spcAft>
              <a:buFontTx/>
              <a:buNone/>
            </a:pPr>
            <a:r>
              <a:rPr lang="en-US" altLang="ko-KR" sz="1400" b="0" cap="none" dirty="0" smtClean="0">
                <a:solidFill>
                  <a:schemeClr val="tx1"/>
                </a:solidFill>
                <a:latin typeface="+mn-ea"/>
                <a:ea typeface="+mn-ea"/>
              </a:rPr>
              <a:t>基本功能</a:t>
            </a:r>
            <a:endParaRPr lang="ko-KR" altLang="en-US" sz="1400" b="0" cap="none" dirty="0" smtClean="0">
              <a:solidFill>
                <a:schemeClr val="tx1"/>
              </a:solidFill>
              <a:latin typeface="+mn-ea"/>
              <a:ea typeface="+mn-ea"/>
            </a:endParaRPr>
          </a:p>
          <a:p>
            <a:pPr marL="469900" indent="-469900" algn="l" defTabSz="914400" fontAlgn="base" latinLnBrk="0">
              <a:lnSpc>
                <a:spcPct val="100000"/>
              </a:lnSpc>
              <a:spcBef>
                <a:spcPts val="400"/>
              </a:spcBef>
              <a:spcAft>
                <a:spcPts val="0"/>
              </a:spcAft>
              <a:buClr>
                <a:srgbClr val="333399"/>
              </a:buClr>
              <a:buFont typeface="Wingdings" panose="05000000000000000000"/>
              <a:buChar char="l"/>
            </a:pPr>
            <a:r>
              <a:rPr lang="en-US" altLang="ko-KR" sz="1400" b="0" cap="none" dirty="0" smtClean="0">
                <a:solidFill>
                  <a:schemeClr val="tx1"/>
                </a:solidFill>
                <a:latin typeface="+mn-ea"/>
                <a:ea typeface="+mn-ea"/>
              </a:rPr>
              <a:t>采用四路1280X720高清摄像头进行高清信号输入</a:t>
            </a:r>
            <a:endParaRPr lang="ko-KR" altLang="en-US" sz="1400" b="0" cap="none" dirty="0" smtClean="0">
              <a:solidFill>
                <a:schemeClr val="tx1"/>
              </a:solidFill>
              <a:latin typeface="+mn-ea"/>
              <a:ea typeface="+mn-ea"/>
            </a:endParaRPr>
          </a:p>
          <a:p>
            <a:pPr marL="469900" indent="-469900" algn="l" defTabSz="914400" fontAlgn="base" latinLnBrk="0">
              <a:lnSpc>
                <a:spcPct val="100000"/>
              </a:lnSpc>
              <a:spcBef>
                <a:spcPts val="400"/>
              </a:spcBef>
              <a:spcAft>
                <a:spcPts val="0"/>
              </a:spcAft>
              <a:buClr>
                <a:srgbClr val="333399"/>
              </a:buClr>
              <a:buFont typeface="Wingdings" panose="05000000000000000000"/>
              <a:buChar char="l"/>
            </a:pPr>
            <a:r>
              <a:rPr lang="en-US" altLang="ko-KR" sz="1400" b="0" cap="none" dirty="0" err="1" smtClean="0">
                <a:solidFill>
                  <a:schemeClr val="tx1"/>
                </a:solidFill>
                <a:latin typeface="+mn-ea"/>
                <a:ea typeface="+mn-ea"/>
              </a:rPr>
              <a:t>支持LVDS</a:t>
            </a:r>
            <a:r>
              <a:rPr lang="zh-CN" altLang="en-US" sz="1400" b="0" cap="none" dirty="0" smtClean="0">
                <a:solidFill>
                  <a:schemeClr val="tx1"/>
                </a:solidFill>
                <a:latin typeface="+mn-ea"/>
                <a:ea typeface="+mn-ea"/>
              </a:rPr>
              <a:t>制式</a:t>
            </a:r>
            <a:r>
              <a:rPr lang="en-US" altLang="ko-KR" sz="1400" b="0" cap="none" dirty="0" err="1" smtClean="0">
                <a:solidFill>
                  <a:schemeClr val="tx1"/>
                </a:solidFill>
                <a:latin typeface="+mn-ea"/>
                <a:ea typeface="+mn-ea"/>
              </a:rPr>
              <a:t>信号输出</a:t>
            </a:r>
            <a:r>
              <a:rPr lang="en-US" altLang="ko-KR" sz="1400" b="0" cap="none" dirty="0" smtClean="0">
                <a:solidFill>
                  <a:srgbClr val="FF0000"/>
                </a:solidFill>
                <a:latin typeface="+mn-ea"/>
                <a:ea typeface="+mn-ea"/>
              </a:rPr>
              <a:t>(LVDS</a:t>
            </a:r>
            <a:r>
              <a:rPr lang="zh-CN" altLang="en-US" sz="1400" b="0" cap="none" dirty="0" smtClean="0">
                <a:solidFill>
                  <a:srgbClr val="FF0000"/>
                </a:solidFill>
                <a:latin typeface="+mn-ea"/>
                <a:ea typeface="+mn-ea"/>
              </a:rPr>
              <a:t>需用专用线束，且</a:t>
            </a:r>
            <a:r>
              <a:rPr lang="en-US" altLang="zh-CN" sz="1400" b="0" cap="none" dirty="0" smtClean="0">
                <a:solidFill>
                  <a:srgbClr val="FF0000"/>
                </a:solidFill>
                <a:latin typeface="+mn-ea"/>
                <a:ea typeface="+mn-ea"/>
              </a:rPr>
              <a:t>MP5</a:t>
            </a:r>
            <a:r>
              <a:rPr lang="zh-CN" altLang="en-US" sz="1400" b="0" cap="none" dirty="0" smtClean="0">
                <a:solidFill>
                  <a:srgbClr val="FF0000"/>
                </a:solidFill>
                <a:latin typeface="+mn-ea"/>
                <a:ea typeface="+mn-ea"/>
              </a:rPr>
              <a:t>端需求加视频解码芯片）</a:t>
            </a:r>
            <a:endParaRPr lang="ko-KR" altLang="en-US" sz="1400" b="0" cap="none" dirty="0" smtClean="0">
              <a:solidFill>
                <a:srgbClr val="FF0000"/>
              </a:solidFill>
              <a:latin typeface="+mn-ea"/>
              <a:ea typeface="+mn-ea"/>
            </a:endParaRPr>
          </a:p>
          <a:p>
            <a:pPr marL="469900" indent="-469900" algn="l" defTabSz="914400" fontAlgn="base" latinLnBrk="0">
              <a:lnSpc>
                <a:spcPct val="100000"/>
              </a:lnSpc>
              <a:spcBef>
                <a:spcPts val="400"/>
              </a:spcBef>
              <a:spcAft>
                <a:spcPts val="0"/>
              </a:spcAft>
              <a:buClr>
                <a:srgbClr val="333399"/>
              </a:buClr>
              <a:buFont typeface="Wingdings" panose="05000000000000000000"/>
              <a:buChar char="l"/>
            </a:pPr>
            <a:r>
              <a:rPr lang="en-US" altLang="ko-KR" sz="1400" b="0" cap="none" dirty="0" smtClean="0">
                <a:solidFill>
                  <a:schemeClr val="tx1"/>
                </a:solidFill>
                <a:latin typeface="+mn-ea"/>
                <a:ea typeface="+mn-ea"/>
              </a:rPr>
              <a:t>支持2D/3D平面和立体显示并可方便进行视图转换</a:t>
            </a:r>
            <a:endParaRPr lang="ko-KR" altLang="en-US" sz="1400" b="0" cap="none" dirty="0" smtClean="0">
              <a:solidFill>
                <a:schemeClr val="tx1"/>
              </a:solidFill>
              <a:latin typeface="+mn-ea"/>
              <a:ea typeface="+mn-ea"/>
            </a:endParaRPr>
          </a:p>
          <a:p>
            <a:pPr marL="469900" indent="-469900" algn="l" defTabSz="914400" fontAlgn="base" latinLnBrk="0">
              <a:lnSpc>
                <a:spcPct val="100000"/>
              </a:lnSpc>
              <a:spcBef>
                <a:spcPts val="400"/>
              </a:spcBef>
              <a:spcAft>
                <a:spcPts val="0"/>
              </a:spcAft>
              <a:buClr>
                <a:srgbClr val="333399"/>
              </a:buClr>
              <a:buFont typeface="Wingdings" panose="05000000000000000000"/>
              <a:buChar char="l"/>
            </a:pPr>
            <a:r>
              <a:rPr lang="en-US" altLang="ko-KR" sz="1400" b="0" cap="none" dirty="0" smtClean="0">
                <a:solidFill>
                  <a:schemeClr val="tx1"/>
                </a:solidFill>
                <a:latin typeface="+mn-ea"/>
                <a:ea typeface="+mn-ea"/>
              </a:rPr>
              <a:t>随方向盘转动显示前后六线行车轨迹方便泊车</a:t>
            </a:r>
            <a:endParaRPr lang="ko-KR" altLang="en-US" sz="1400" b="0" cap="none" dirty="0" smtClean="0">
              <a:solidFill>
                <a:schemeClr val="tx1"/>
              </a:solidFill>
              <a:latin typeface="+mn-ea"/>
              <a:ea typeface="+mn-ea"/>
            </a:endParaRPr>
          </a:p>
          <a:p>
            <a:pPr marL="469900" indent="-469900" algn="l" defTabSz="914400" fontAlgn="base" latinLnBrk="0">
              <a:lnSpc>
                <a:spcPct val="100000"/>
              </a:lnSpc>
              <a:spcBef>
                <a:spcPts val="400"/>
              </a:spcBef>
              <a:spcAft>
                <a:spcPts val="0"/>
              </a:spcAft>
              <a:buClr>
                <a:srgbClr val="333399"/>
              </a:buClr>
              <a:buFont typeface="Wingdings" panose="05000000000000000000"/>
              <a:buChar char="l"/>
            </a:pPr>
            <a:r>
              <a:rPr lang="en-US" altLang="ko-KR" sz="1400" b="0" cap="none" dirty="0" smtClean="0">
                <a:solidFill>
                  <a:schemeClr val="tx1"/>
                </a:solidFill>
                <a:latin typeface="+mn-ea"/>
                <a:ea typeface="+mn-ea"/>
              </a:rPr>
              <a:t>倒车时出现倒车标尺线显示精确的物体距离</a:t>
            </a:r>
            <a:endParaRPr lang="ko-KR" altLang="en-US" sz="1400" b="0" cap="none" dirty="0" smtClean="0">
              <a:solidFill>
                <a:schemeClr val="tx1"/>
              </a:solidFill>
              <a:latin typeface="+mn-ea"/>
              <a:ea typeface="+mn-ea"/>
            </a:endParaRPr>
          </a:p>
          <a:p>
            <a:pPr marL="469900" indent="-469900" algn="l" defTabSz="914400" fontAlgn="base" latinLnBrk="0">
              <a:lnSpc>
                <a:spcPct val="100000"/>
              </a:lnSpc>
              <a:spcBef>
                <a:spcPts val="400"/>
              </a:spcBef>
              <a:spcAft>
                <a:spcPts val="0"/>
              </a:spcAft>
              <a:buClr>
                <a:srgbClr val="333399"/>
              </a:buClr>
              <a:buFont typeface="Wingdings" panose="05000000000000000000"/>
              <a:buChar char="l"/>
            </a:pPr>
            <a:r>
              <a:rPr lang="en-US" altLang="ko-KR" sz="1400" b="0" cap="none" dirty="0" smtClean="0">
                <a:solidFill>
                  <a:schemeClr val="tx1"/>
                </a:solidFill>
                <a:latin typeface="+mn-ea"/>
                <a:ea typeface="+mn-ea"/>
              </a:rPr>
              <a:t>支持快速启动和休眠节电功能</a:t>
            </a:r>
            <a:endParaRPr lang="ko-KR" altLang="en-US" sz="1400" b="0" cap="none" dirty="0" smtClean="0">
              <a:solidFill>
                <a:schemeClr val="tx1"/>
              </a:solidFill>
              <a:latin typeface="+mn-ea"/>
              <a:ea typeface="+mn-ea"/>
            </a:endParaRPr>
          </a:p>
          <a:p>
            <a:pPr marL="469900" indent="-469900" algn="l" defTabSz="914400" fontAlgn="base" latinLnBrk="0">
              <a:lnSpc>
                <a:spcPct val="100000"/>
              </a:lnSpc>
              <a:spcBef>
                <a:spcPts val="400"/>
              </a:spcBef>
              <a:spcAft>
                <a:spcPts val="0"/>
              </a:spcAft>
              <a:buClr>
                <a:srgbClr val="333399"/>
              </a:buClr>
              <a:buFont typeface="Wingdings" panose="05000000000000000000"/>
              <a:buChar char="l"/>
            </a:pPr>
            <a:r>
              <a:rPr lang="en-US" altLang="ko-KR" sz="1400" b="0" cap="none" dirty="0" smtClean="0">
                <a:solidFill>
                  <a:schemeClr val="tx1"/>
                </a:solidFill>
                <a:latin typeface="+mn-ea"/>
                <a:ea typeface="+mn-ea"/>
              </a:rPr>
              <a:t>支持速度检测控制全景系统退出功能</a:t>
            </a:r>
            <a:endParaRPr lang="ko-KR" altLang="en-US" sz="1400" b="0" cap="none" dirty="0" smtClean="0">
              <a:solidFill>
                <a:schemeClr val="tx1"/>
              </a:solidFill>
              <a:latin typeface="+mn-ea"/>
              <a:ea typeface="+mn-ea"/>
            </a:endParaRPr>
          </a:p>
          <a:p>
            <a:pPr>
              <a:spcBef>
                <a:spcPts val="400"/>
              </a:spcBef>
              <a:spcAft>
                <a:spcPts val="0"/>
              </a:spcAft>
            </a:pPr>
            <a:r>
              <a:rPr lang="en-US" altLang="ko-KR" sz="1400" dirty="0" smtClean="0">
                <a:latin typeface="+mn-ea"/>
                <a:ea typeface="+mn-ea"/>
              </a:rPr>
              <a:t>   </a:t>
            </a:r>
            <a:endParaRPr lang="ko-KR" altLang="en-US" sz="1400" b="0" cap="none" dirty="0" smtClean="0">
              <a:solidFill>
                <a:schemeClr val="tx1"/>
              </a:solidFill>
              <a:latin typeface="+mn-ea"/>
              <a:ea typeface="+mn-ea"/>
            </a:endParaRPr>
          </a:p>
          <a:p>
            <a:pPr marL="0" indent="0" algn="l" defTabSz="914400" fontAlgn="base" latinLnBrk="0">
              <a:lnSpc>
                <a:spcPct val="100000"/>
              </a:lnSpc>
              <a:spcBef>
                <a:spcPts val="600"/>
              </a:spcBef>
              <a:spcAft>
                <a:spcPts val="0"/>
              </a:spcAft>
              <a:buFontTx/>
              <a:buNone/>
            </a:pPr>
            <a:r>
              <a:rPr lang="en-US" altLang="ko-KR" sz="1400" b="0" cap="none" dirty="0" err="1" smtClean="0">
                <a:solidFill>
                  <a:schemeClr val="tx1"/>
                </a:solidFill>
                <a:latin typeface="+mn-ea"/>
                <a:ea typeface="+mn-ea"/>
              </a:rPr>
              <a:t>可扩展功能</a:t>
            </a:r>
            <a:endParaRPr lang="ko-KR" altLang="en-US" sz="1400" b="0" cap="none" dirty="0" smtClean="0">
              <a:solidFill>
                <a:schemeClr val="tx1"/>
              </a:solidFill>
              <a:latin typeface="+mn-ea"/>
              <a:ea typeface="+mn-ea"/>
            </a:endParaRPr>
          </a:p>
          <a:p>
            <a:pPr marL="469900" indent="-469900">
              <a:spcBef>
                <a:spcPts val="400"/>
              </a:spcBef>
              <a:spcAft>
                <a:spcPts val="0"/>
              </a:spcAft>
              <a:buClr>
                <a:srgbClr val="333399"/>
              </a:buClr>
              <a:buFont typeface="Wingdings" panose="05000000000000000000"/>
              <a:buChar char="l"/>
            </a:pPr>
            <a:r>
              <a:rPr lang="zh-CN" altLang="en-US" sz="1400" dirty="0" smtClean="0">
                <a:latin typeface="+mn-ea"/>
                <a:ea typeface="+mn-ea"/>
              </a:rPr>
              <a:t>前方碰撞预警系统 </a:t>
            </a:r>
            <a:r>
              <a:rPr lang="en-US" altLang="ko-KR" sz="1400" b="1" dirty="0" err="1" smtClean="0">
                <a:solidFill>
                  <a:srgbClr val="FF0000"/>
                </a:solidFill>
                <a:latin typeface="+mn-ea"/>
                <a:ea typeface="+mn-ea"/>
              </a:rPr>
              <a:t>FCW（Forward</a:t>
            </a:r>
            <a:r>
              <a:rPr lang="en-US" altLang="ko-KR" sz="1400" b="1" dirty="0" smtClean="0">
                <a:solidFill>
                  <a:srgbClr val="FF0000"/>
                </a:solidFill>
                <a:latin typeface="+mn-ea"/>
                <a:ea typeface="+mn-ea"/>
              </a:rPr>
              <a:t> Collision Warning）</a:t>
            </a:r>
            <a:endParaRPr lang="ko-KR" altLang="en-US" sz="1400" b="0" cap="none" dirty="0" smtClean="0">
              <a:solidFill>
                <a:schemeClr val="tx1"/>
              </a:solidFill>
              <a:latin typeface="+mn-ea"/>
              <a:ea typeface="+mn-ea"/>
            </a:endParaRPr>
          </a:p>
          <a:p>
            <a:pPr marL="469900" indent="-469900">
              <a:spcBef>
                <a:spcPts val="400"/>
              </a:spcBef>
              <a:spcAft>
                <a:spcPts val="0"/>
              </a:spcAft>
              <a:buClr>
                <a:srgbClr val="333399"/>
              </a:buClr>
              <a:buFont typeface="Wingdings" panose="05000000000000000000"/>
              <a:buChar char="l"/>
            </a:pPr>
            <a:r>
              <a:rPr lang="en-US" altLang="ko-KR" sz="1400" dirty="0" err="1" smtClean="0">
                <a:solidFill>
                  <a:srgbClr val="000000"/>
                </a:solidFill>
                <a:latin typeface="+mn-ea"/>
                <a:ea typeface="+mn-ea"/>
              </a:rPr>
              <a:t>车道偏移</a:t>
            </a:r>
            <a:r>
              <a:rPr lang="zh-CN" altLang="en-US" sz="1400" dirty="0" smtClean="0">
                <a:solidFill>
                  <a:srgbClr val="000000"/>
                </a:solidFill>
                <a:latin typeface="+mn-ea"/>
                <a:ea typeface="+mn-ea"/>
              </a:rPr>
              <a:t>预警系统 </a:t>
            </a:r>
            <a:r>
              <a:rPr lang="en-US" altLang="zh-CN" sz="1400" b="1" dirty="0" err="1" smtClean="0">
                <a:solidFill>
                  <a:srgbClr val="FF0000"/>
                </a:solidFill>
                <a:latin typeface="+mn-ea"/>
                <a:ea typeface="+mn-ea"/>
              </a:rPr>
              <a:t>LDW</a:t>
            </a:r>
            <a:r>
              <a:rPr lang="en-US" altLang="ko-KR" sz="1400" b="1" dirty="0" err="1" smtClean="0">
                <a:solidFill>
                  <a:srgbClr val="FF0000"/>
                </a:solidFill>
                <a:latin typeface="+mn-ea"/>
                <a:ea typeface="+mn-ea"/>
              </a:rPr>
              <a:t>（</a:t>
            </a:r>
            <a:r>
              <a:rPr lang="en-US" altLang="zh-CN" sz="1400" b="1" dirty="0" err="1" smtClean="0">
                <a:solidFill>
                  <a:srgbClr val="FF0000"/>
                </a:solidFill>
                <a:latin typeface="+mn-ea"/>
                <a:ea typeface="+mn-ea"/>
              </a:rPr>
              <a:t>Lane</a:t>
            </a:r>
            <a:r>
              <a:rPr lang="en-US" altLang="zh-CN" sz="1400" b="1" dirty="0" smtClean="0">
                <a:solidFill>
                  <a:srgbClr val="FF0000"/>
                </a:solidFill>
                <a:latin typeface="+mn-ea"/>
                <a:ea typeface="+mn-ea"/>
              </a:rPr>
              <a:t> Departure Warning</a:t>
            </a:r>
            <a:r>
              <a:rPr lang="en-US" altLang="ko-KR" sz="1400" b="1" dirty="0" smtClean="0">
                <a:solidFill>
                  <a:srgbClr val="FF0000"/>
                </a:solidFill>
                <a:latin typeface="+mn-ea"/>
                <a:ea typeface="+mn-ea"/>
              </a:rPr>
              <a:t>）</a:t>
            </a:r>
          </a:p>
          <a:p>
            <a:pPr marL="469900" indent="-469900">
              <a:spcBef>
                <a:spcPts val="400"/>
              </a:spcBef>
              <a:spcAft>
                <a:spcPts val="0"/>
              </a:spcAft>
              <a:buClr>
                <a:srgbClr val="333399"/>
              </a:buClr>
              <a:buFont typeface="Wingdings" panose="05000000000000000000"/>
              <a:buChar char="l"/>
            </a:pPr>
            <a:r>
              <a:rPr lang="zh-CN" altLang="en-US" sz="1400" dirty="0" smtClean="0">
                <a:solidFill>
                  <a:srgbClr val="000000"/>
                </a:solidFill>
                <a:latin typeface="+mn-ea"/>
                <a:ea typeface="+mn-ea"/>
              </a:rPr>
              <a:t>盲区检测系统 </a:t>
            </a:r>
            <a:r>
              <a:rPr lang="en-US" altLang="zh-CN" sz="1400" b="1" dirty="0" smtClean="0">
                <a:solidFill>
                  <a:srgbClr val="FF0000"/>
                </a:solidFill>
                <a:latin typeface="+mn-ea"/>
                <a:ea typeface="+mn-ea"/>
              </a:rPr>
              <a:t>BSD</a:t>
            </a:r>
            <a:r>
              <a:rPr lang="en-US" altLang="ko-KR" sz="1400" b="1" dirty="0" smtClean="0">
                <a:solidFill>
                  <a:srgbClr val="FF0000"/>
                </a:solidFill>
                <a:latin typeface="+mn-ea"/>
                <a:ea typeface="+mn-ea"/>
              </a:rPr>
              <a:t>（</a:t>
            </a:r>
            <a:r>
              <a:rPr lang="en-US" altLang="zh-CN" sz="1400" b="1" dirty="0" smtClean="0">
                <a:solidFill>
                  <a:srgbClr val="FF0000"/>
                </a:solidFill>
                <a:latin typeface="+mn-ea"/>
                <a:ea typeface="+mn-ea"/>
              </a:rPr>
              <a:t> Blind Spot Detection</a:t>
            </a:r>
            <a:r>
              <a:rPr lang="en-US" altLang="ko-KR" sz="1400" b="1" dirty="0" smtClean="0">
                <a:solidFill>
                  <a:srgbClr val="FF0000"/>
                </a:solidFill>
                <a:latin typeface="+mn-ea"/>
                <a:ea typeface="+mn-ea"/>
              </a:rPr>
              <a:t>）</a:t>
            </a:r>
          </a:p>
          <a:p>
            <a:pPr marL="469900" indent="-469900">
              <a:spcBef>
                <a:spcPts val="400"/>
              </a:spcBef>
              <a:spcAft>
                <a:spcPts val="0"/>
              </a:spcAft>
              <a:buClr>
                <a:srgbClr val="333399"/>
              </a:buClr>
              <a:buFont typeface="Wingdings" panose="05000000000000000000"/>
              <a:buChar char="l"/>
            </a:pPr>
            <a:r>
              <a:rPr lang="zh-CN" altLang="en-US" sz="1400" dirty="0" smtClean="0">
                <a:solidFill>
                  <a:srgbClr val="000000"/>
                </a:solidFill>
                <a:latin typeface="+mn-ea"/>
                <a:ea typeface="+mn-ea"/>
              </a:rPr>
              <a:t>移动物体侦测 </a:t>
            </a:r>
            <a:r>
              <a:rPr lang="en-US" altLang="zh-CN" sz="1400" b="1" dirty="0" smtClean="0">
                <a:solidFill>
                  <a:srgbClr val="FF0000"/>
                </a:solidFill>
                <a:latin typeface="+mn-ea"/>
                <a:ea typeface="+mn-ea"/>
              </a:rPr>
              <a:t>MOD</a:t>
            </a:r>
            <a:r>
              <a:rPr lang="en-US" altLang="ko-KR" sz="1400" b="1" dirty="0" smtClean="0">
                <a:solidFill>
                  <a:srgbClr val="FF0000"/>
                </a:solidFill>
                <a:latin typeface="+mn-ea"/>
                <a:ea typeface="+mn-ea"/>
              </a:rPr>
              <a:t>（</a:t>
            </a:r>
            <a:r>
              <a:rPr lang="en-US" altLang="zh-CN" sz="1400" b="1" dirty="0" smtClean="0">
                <a:solidFill>
                  <a:srgbClr val="FF0000"/>
                </a:solidFill>
                <a:latin typeface="+mn-ea"/>
                <a:ea typeface="+mn-ea"/>
              </a:rPr>
              <a:t> Moving Object Detection </a:t>
            </a:r>
            <a:r>
              <a:rPr lang="en-US" altLang="ko-KR" sz="1400" b="1" dirty="0" smtClean="0">
                <a:solidFill>
                  <a:srgbClr val="FF0000"/>
                </a:solidFill>
                <a:latin typeface="+mn-ea"/>
                <a:ea typeface="+mn-ea"/>
              </a:rPr>
              <a:t>）</a:t>
            </a:r>
          </a:p>
          <a:p>
            <a:pPr marL="469900" indent="-469900">
              <a:spcBef>
                <a:spcPts val="400"/>
              </a:spcBef>
              <a:spcAft>
                <a:spcPts val="0"/>
              </a:spcAft>
              <a:buClr>
                <a:srgbClr val="333399"/>
              </a:buClr>
              <a:buFont typeface="Wingdings" panose="05000000000000000000"/>
              <a:buChar char="l"/>
            </a:pPr>
            <a:r>
              <a:rPr lang="zh-CN" altLang="en-US" sz="1400" dirty="0" smtClean="0">
                <a:solidFill>
                  <a:srgbClr val="000000"/>
                </a:solidFill>
                <a:latin typeface="+mn-ea"/>
                <a:ea typeface="+mn-ea"/>
              </a:rPr>
              <a:t>录像功能 </a:t>
            </a:r>
            <a:r>
              <a:rPr lang="en-US" altLang="zh-CN" sz="1400" b="1" dirty="0" smtClean="0">
                <a:solidFill>
                  <a:srgbClr val="FF0000"/>
                </a:solidFill>
                <a:latin typeface="+mn-ea"/>
                <a:ea typeface="+mn-ea"/>
              </a:rPr>
              <a:t>DVR</a:t>
            </a:r>
            <a:r>
              <a:rPr lang="en-US" altLang="ko-KR" sz="1400" b="1" dirty="0" smtClean="0">
                <a:solidFill>
                  <a:srgbClr val="FF0000"/>
                </a:solidFill>
                <a:latin typeface="+mn-ea"/>
                <a:ea typeface="+mn-ea"/>
              </a:rPr>
              <a:t>（</a:t>
            </a:r>
            <a:r>
              <a:rPr lang="en-US" altLang="zh-CN" sz="1400" b="1" dirty="0" smtClean="0">
                <a:solidFill>
                  <a:srgbClr val="FF0000"/>
                </a:solidFill>
                <a:latin typeface="+mn-ea"/>
                <a:ea typeface="+mn-ea"/>
              </a:rPr>
              <a:t> Digital Video Recorder</a:t>
            </a:r>
            <a:r>
              <a:rPr lang="en-US" altLang="ko-KR" sz="1400" b="1" dirty="0" smtClean="0">
                <a:solidFill>
                  <a:srgbClr val="FF0000"/>
                </a:solidFill>
                <a:latin typeface="+mn-ea"/>
                <a:ea typeface="+mn-ea"/>
              </a:rPr>
              <a:t>）</a:t>
            </a:r>
            <a:endParaRPr lang="ko-KR" altLang="en-US" sz="1400" b="1" dirty="0" smtClean="0">
              <a:solidFill>
                <a:srgbClr val="FF0000"/>
              </a:solidFill>
              <a:latin typeface="+mn-ea"/>
              <a:ea typeface="+mn-ea"/>
            </a:endParaRPr>
          </a:p>
          <a:p>
            <a:pPr marL="469900" indent="-469900">
              <a:spcBef>
                <a:spcPts val="400"/>
              </a:spcBef>
              <a:spcAft>
                <a:spcPts val="0"/>
              </a:spcAft>
              <a:buClr>
                <a:srgbClr val="333399"/>
              </a:buClr>
              <a:buFont typeface="Wingdings" panose="05000000000000000000"/>
              <a:buChar char="l"/>
            </a:pPr>
            <a:endParaRPr lang="ko-KR" altLang="en-US" sz="1600" b="1" dirty="0" smtClean="0">
              <a:solidFill>
                <a:srgbClr val="FF0000"/>
              </a:solidFill>
              <a:latin typeface="宋体" panose="02010600030101010101" pitchFamily="2" charset="-122"/>
            </a:endParaRPr>
          </a:p>
          <a:p>
            <a:pPr marL="469900" indent="-469900">
              <a:spcBef>
                <a:spcPts val="400"/>
              </a:spcBef>
              <a:spcAft>
                <a:spcPts val="0"/>
              </a:spcAft>
              <a:buClr>
                <a:srgbClr val="333399"/>
              </a:buClr>
              <a:buFont typeface="Wingdings" panose="05000000000000000000"/>
              <a:buChar char="l"/>
            </a:pPr>
            <a:endParaRPr lang="ko-KR" altLang="en-US" sz="1600" b="1" dirty="0" smtClean="0">
              <a:solidFill>
                <a:srgbClr val="FF0000"/>
              </a:solidFill>
              <a:latin typeface="宋体" panose="02010600030101010101" pitchFamily="2" charset="-122"/>
            </a:endParaRPr>
          </a:p>
          <a:p>
            <a:pPr marL="469900" indent="-469900">
              <a:spcBef>
                <a:spcPts val="400"/>
              </a:spcBef>
              <a:spcAft>
                <a:spcPts val="0"/>
              </a:spcAft>
              <a:buClr>
                <a:srgbClr val="333399"/>
              </a:buClr>
              <a:buFont typeface="Wingdings" panose="05000000000000000000"/>
              <a:buChar char="l"/>
            </a:pPr>
            <a:endParaRPr lang="ko-KR" altLang="en-US" sz="1600" b="0" cap="none" dirty="0" smtClean="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1"/>
          <p:cNvSpPr txBox="1"/>
          <p:nvPr/>
        </p:nvSpPr>
        <p:spPr>
          <a:xfrm>
            <a:off x="2209800" y="304800"/>
            <a:ext cx="1752600" cy="462280"/>
          </a:xfrm>
          <a:prstGeom prst="rect">
            <a:avLst/>
          </a:prstGeom>
          <a:noFill/>
          <a:ln w="9525">
            <a:noFill/>
          </a:ln>
        </p:spPr>
        <p:txBody>
          <a:bodyPr>
            <a:spAutoFit/>
          </a:bodyPr>
          <a:lstStyle/>
          <a:p>
            <a:r>
              <a:rPr lang="zh-CN" altLang="en-US" sz="2400" dirty="0">
                <a:latin typeface="+mn-ea"/>
                <a:ea typeface="+mn-ea"/>
              </a:rPr>
              <a:t>系统构成</a:t>
            </a:r>
          </a:p>
        </p:txBody>
      </p:sp>
      <p:pic>
        <p:nvPicPr>
          <p:cNvPr id="2" name="Picture 2" descr="D:\Documents\Desktop\20180625165537.png"/>
          <p:cNvPicPr>
            <a:picLocks noChangeAspect="1" noChangeArrowheads="1"/>
          </p:cNvPicPr>
          <p:nvPr/>
        </p:nvPicPr>
        <p:blipFill>
          <a:blip r:embed="rId2" cstate="print"/>
          <a:srcRect/>
          <a:stretch>
            <a:fillRect/>
          </a:stretch>
        </p:blipFill>
        <p:spPr bwMode="auto">
          <a:xfrm>
            <a:off x="3347864" y="1772816"/>
            <a:ext cx="2664296" cy="4536504"/>
          </a:xfrm>
          <a:prstGeom prst="rect">
            <a:avLst/>
          </a:prstGeom>
          <a:noFill/>
        </p:spPr>
      </p:pic>
      <p:sp>
        <p:nvSpPr>
          <p:cNvPr id="18" name="TextBox 1"/>
          <p:cNvSpPr txBox="1"/>
          <p:nvPr/>
        </p:nvSpPr>
        <p:spPr>
          <a:xfrm>
            <a:off x="945991" y="1145560"/>
            <a:ext cx="1752600" cy="400110"/>
          </a:xfrm>
          <a:prstGeom prst="rect">
            <a:avLst/>
          </a:prstGeom>
          <a:noFill/>
          <a:ln w="9525">
            <a:noFill/>
          </a:ln>
        </p:spPr>
        <p:txBody>
          <a:bodyPr>
            <a:spAutoFit/>
          </a:bodyPr>
          <a:lstStyle/>
          <a:p>
            <a:r>
              <a:rPr lang="zh-CN" altLang="en-US" sz="2000" dirty="0" smtClean="0">
                <a:latin typeface="+mn-ea"/>
                <a:ea typeface="+mn-ea"/>
              </a:rPr>
              <a:t>控制器总成图</a:t>
            </a:r>
            <a:endParaRPr lang="zh-CN" altLang="en-US" sz="2000" dirty="0">
              <a:latin typeface="+mn-ea"/>
              <a:ea typeface="+mn-ea"/>
            </a:endParaRPr>
          </a:p>
        </p:txBody>
      </p:sp>
      <p:graphicFrame>
        <p:nvGraphicFramePr>
          <p:cNvPr id="19" name="表格 18"/>
          <p:cNvGraphicFramePr>
            <a:graphicFrameLocks noGrp="1"/>
          </p:cNvGraphicFramePr>
          <p:nvPr/>
        </p:nvGraphicFramePr>
        <p:xfrm>
          <a:off x="6228184" y="1772816"/>
          <a:ext cx="2320508" cy="4230470"/>
        </p:xfrm>
        <a:graphic>
          <a:graphicData uri="http://schemas.openxmlformats.org/drawingml/2006/table">
            <a:tbl>
              <a:tblPr firstRow="1" bandRow="1">
                <a:tableStyleId>{21E4AEA4-8DFA-4A89-87EB-49C32662AFE0}</a:tableStyleId>
              </a:tblPr>
              <a:tblGrid>
                <a:gridCol w="467219"/>
                <a:gridCol w="981160"/>
                <a:gridCol w="872129"/>
              </a:tblGrid>
              <a:tr h="936104">
                <a:tc>
                  <a:txBody>
                    <a:bodyPr/>
                    <a:lstStyle/>
                    <a:p>
                      <a:r>
                        <a:rPr lang="zh-CN" altLang="en-US" sz="1600" dirty="0" smtClean="0"/>
                        <a:t>序号</a:t>
                      </a:r>
                      <a:endParaRPr lang="zh-CN" altLang="en-US" sz="1600" dirty="0"/>
                    </a:p>
                  </a:txBody>
                  <a:tcPr/>
                </a:tc>
                <a:tc>
                  <a:txBody>
                    <a:bodyPr/>
                    <a:lstStyle/>
                    <a:p>
                      <a:r>
                        <a:rPr lang="zh-CN" altLang="en-US" sz="1600" dirty="0" smtClean="0"/>
                        <a:t>组件名称</a:t>
                      </a:r>
                      <a:endParaRPr lang="zh-CN" altLang="en-US" sz="1600" dirty="0"/>
                    </a:p>
                  </a:txBody>
                  <a:tcPr/>
                </a:tc>
                <a:tc>
                  <a:txBody>
                    <a:bodyPr/>
                    <a:lstStyle/>
                    <a:p>
                      <a:r>
                        <a:rPr lang="zh-CN" altLang="en-US" sz="1600" dirty="0" smtClean="0"/>
                        <a:t>材料</a:t>
                      </a:r>
                      <a:r>
                        <a:rPr lang="en-US" altLang="zh-CN" sz="1600" dirty="0" smtClean="0"/>
                        <a:t>/</a:t>
                      </a:r>
                      <a:r>
                        <a:rPr lang="zh-CN" altLang="en-US" sz="1600" dirty="0" smtClean="0"/>
                        <a:t>品牌</a:t>
                      </a:r>
                      <a:endParaRPr lang="zh-CN" altLang="en-US" sz="1600" dirty="0"/>
                    </a:p>
                  </a:txBody>
                  <a:tcPr/>
                </a:tc>
              </a:tr>
              <a:tr h="1098122">
                <a:tc>
                  <a:txBody>
                    <a:bodyPr/>
                    <a:lstStyle/>
                    <a:p>
                      <a:r>
                        <a:rPr lang="en-US" altLang="zh-CN" sz="1600" dirty="0" smtClean="0"/>
                        <a:t>1</a:t>
                      </a:r>
                      <a:endParaRPr lang="zh-CN" altLang="en-US" sz="1600" dirty="0"/>
                    </a:p>
                  </a:txBody>
                  <a:tcPr/>
                </a:tc>
                <a:tc>
                  <a:txBody>
                    <a:bodyPr/>
                    <a:lstStyle/>
                    <a:p>
                      <a:r>
                        <a:rPr lang="zh-CN" altLang="en-US" sz="1600" dirty="0" smtClean="0"/>
                        <a:t>控制器面盖</a:t>
                      </a:r>
                      <a:endParaRPr lang="zh-CN" altLang="en-US" sz="1600" dirty="0"/>
                    </a:p>
                  </a:txBody>
                  <a:tcPr/>
                </a:tc>
                <a:tc>
                  <a:txBody>
                    <a:bodyPr/>
                    <a:lstStyle/>
                    <a:p>
                      <a:r>
                        <a:rPr lang="en-US" altLang="zh-CN" sz="1600" dirty="0" smtClean="0"/>
                        <a:t>ST12</a:t>
                      </a:r>
                      <a:endParaRPr lang="zh-CN" altLang="en-US" sz="1600" dirty="0"/>
                    </a:p>
                  </a:txBody>
                  <a:tcPr/>
                </a:tc>
              </a:tr>
              <a:tr h="1098122">
                <a:tc>
                  <a:txBody>
                    <a:bodyPr/>
                    <a:lstStyle/>
                    <a:p>
                      <a:r>
                        <a:rPr lang="en-US" altLang="zh-CN" sz="1600" dirty="0" smtClean="0"/>
                        <a:t>2</a:t>
                      </a:r>
                      <a:endParaRPr lang="zh-CN" altLang="en-US" sz="1600" dirty="0"/>
                    </a:p>
                  </a:txBody>
                  <a:tcPr/>
                </a:tc>
                <a:tc>
                  <a:txBody>
                    <a:bodyPr/>
                    <a:lstStyle/>
                    <a:p>
                      <a:r>
                        <a:rPr lang="zh-CN" altLang="en-US" sz="1600" dirty="0" smtClean="0"/>
                        <a:t>主板</a:t>
                      </a:r>
                      <a:r>
                        <a:rPr lang="en-US" altLang="zh-CN" sz="1600" dirty="0" smtClean="0"/>
                        <a:t>PCB</a:t>
                      </a:r>
                      <a:endParaRPr lang="zh-CN" altLang="en-US" sz="1600" dirty="0"/>
                    </a:p>
                  </a:txBody>
                  <a:tcPr/>
                </a:tc>
                <a:tc>
                  <a:txBody>
                    <a:bodyPr/>
                    <a:lstStyle/>
                    <a:p>
                      <a:r>
                        <a:rPr lang="en-US" altLang="zh-CN" sz="1600" dirty="0" smtClean="0"/>
                        <a:t>FR-4</a:t>
                      </a:r>
                      <a:endParaRPr lang="zh-CN" altLang="en-US" sz="1600" dirty="0"/>
                    </a:p>
                  </a:txBody>
                  <a:tcPr/>
                </a:tc>
              </a:tr>
              <a:tr h="1098122">
                <a:tc>
                  <a:txBody>
                    <a:bodyPr/>
                    <a:lstStyle/>
                    <a:p>
                      <a:r>
                        <a:rPr lang="en-US" altLang="zh-CN" sz="1600" dirty="0" smtClean="0"/>
                        <a:t>3</a:t>
                      </a:r>
                      <a:endParaRPr lang="zh-CN" altLang="en-US" sz="1600" dirty="0"/>
                    </a:p>
                  </a:txBody>
                  <a:tcPr/>
                </a:tc>
                <a:tc>
                  <a:txBody>
                    <a:bodyPr/>
                    <a:lstStyle/>
                    <a:p>
                      <a:r>
                        <a:rPr lang="zh-CN" altLang="en-US" sz="1600" dirty="0" smtClean="0"/>
                        <a:t>控制器底盖及支架</a:t>
                      </a:r>
                      <a:endParaRPr lang="zh-CN" altLang="en-US" sz="1600" dirty="0"/>
                    </a:p>
                  </a:txBody>
                  <a:tcPr/>
                </a:tc>
                <a:tc>
                  <a:txBody>
                    <a:bodyPr/>
                    <a:lstStyle/>
                    <a:p>
                      <a:r>
                        <a:rPr lang="en-US" altLang="zh-CN" sz="1600" dirty="0" smtClean="0"/>
                        <a:t>ST12</a:t>
                      </a:r>
                      <a:endParaRPr lang="zh-CN" altLang="en-US" sz="1600" dirty="0"/>
                    </a:p>
                  </a:txBody>
                  <a:tcPr/>
                </a:tc>
              </a:tr>
            </a:tbl>
          </a:graphicData>
        </a:graphic>
      </p:graphicFrame>
      <p:sp>
        <p:nvSpPr>
          <p:cNvPr id="20" name="Rectangle 25"/>
          <p:cNvSpPr txBox="1">
            <a:spLocks noChangeArrowheads="1"/>
          </p:cNvSpPr>
          <p:nvPr/>
        </p:nvSpPr>
        <p:spPr bwMode="auto">
          <a:xfrm>
            <a:off x="6405549" y="1164670"/>
            <a:ext cx="2143143" cy="381000"/>
          </a:xfrm>
          <a:prstGeom prst="rect">
            <a:avLst/>
          </a:prstGeom>
          <a:noFill/>
          <a:ln>
            <a:miter lim="800000"/>
          </a:ln>
        </p:spPr>
        <p:txBody>
          <a:bodyPr/>
          <a:lstStyle/>
          <a:p>
            <a:pPr>
              <a:buFontTx/>
              <a:buNone/>
              <a:defRPr/>
            </a:pPr>
            <a:r>
              <a:rPr lang="zh-CN" altLang="en-US" sz="2000" kern="0" dirty="0" smtClean="0">
                <a:solidFill>
                  <a:srgbClr val="002060"/>
                </a:solidFill>
                <a:latin typeface="+mj-lt"/>
                <a:ea typeface="+mj-ea"/>
                <a:cs typeface="+mj-cs"/>
                <a:sym typeface="Arial" panose="020B0604020202020204" pitchFamily="34" charset="0"/>
              </a:rPr>
              <a:t>主要材料说明</a:t>
            </a:r>
            <a:endParaRPr lang="zh-CN" altLang="en-US" sz="2000" kern="0" dirty="0">
              <a:solidFill>
                <a:srgbClr val="002060"/>
              </a:solidFill>
              <a:latin typeface="+mj-lt"/>
              <a:ea typeface="+mj-ea"/>
              <a:cs typeface="+mj-cs"/>
              <a:sym typeface="Arial" panose="020B0604020202020204" pitchFamily="34" charset="0"/>
            </a:endParaRPr>
          </a:p>
        </p:txBody>
      </p:sp>
      <p:sp>
        <p:nvSpPr>
          <p:cNvPr id="7" name="TextBox 1"/>
          <p:cNvSpPr txBox="1"/>
          <p:nvPr/>
        </p:nvSpPr>
        <p:spPr>
          <a:xfrm>
            <a:off x="3707904" y="1164670"/>
            <a:ext cx="1752600" cy="400110"/>
          </a:xfrm>
          <a:prstGeom prst="rect">
            <a:avLst/>
          </a:prstGeom>
          <a:noFill/>
          <a:ln w="9525">
            <a:noFill/>
          </a:ln>
        </p:spPr>
        <p:txBody>
          <a:bodyPr>
            <a:spAutoFit/>
          </a:bodyPr>
          <a:lstStyle/>
          <a:p>
            <a:r>
              <a:rPr lang="zh-CN" altLang="en-US" sz="2000" dirty="0" smtClean="0">
                <a:latin typeface="+mn-ea"/>
                <a:ea typeface="+mn-ea"/>
              </a:rPr>
              <a:t>控制器爆炸图</a:t>
            </a:r>
            <a:endParaRPr lang="zh-CN" altLang="en-US" sz="2000" dirty="0">
              <a:latin typeface="+mn-ea"/>
              <a:ea typeface="+mn-ea"/>
            </a:endParaRPr>
          </a:p>
        </p:txBody>
      </p:sp>
      <p:pic>
        <p:nvPicPr>
          <p:cNvPr id="8" name="图片 7" descr="20180625173007.png"/>
          <p:cNvPicPr>
            <a:picLocks noChangeAspect="1"/>
          </p:cNvPicPr>
          <p:nvPr/>
        </p:nvPicPr>
        <p:blipFill>
          <a:blip r:embed="rId3" cstate="print"/>
          <a:stretch>
            <a:fillRect/>
          </a:stretch>
        </p:blipFill>
        <p:spPr>
          <a:xfrm>
            <a:off x="945991" y="1826822"/>
            <a:ext cx="2007024" cy="4176464"/>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1"/>
          <p:cNvSpPr txBox="1"/>
          <p:nvPr/>
        </p:nvSpPr>
        <p:spPr>
          <a:xfrm>
            <a:off x="2209800" y="304800"/>
            <a:ext cx="1752600" cy="461665"/>
          </a:xfrm>
          <a:prstGeom prst="rect">
            <a:avLst/>
          </a:prstGeom>
          <a:noFill/>
          <a:ln w="9525">
            <a:noFill/>
          </a:ln>
        </p:spPr>
        <p:txBody>
          <a:bodyPr>
            <a:spAutoFit/>
          </a:bodyPr>
          <a:lstStyle/>
          <a:p>
            <a:r>
              <a:rPr lang="zh-CN" altLang="en-US" sz="2400" dirty="0">
                <a:latin typeface="+mn-ea"/>
                <a:ea typeface="+mn-ea"/>
              </a:rPr>
              <a:t>系统</a:t>
            </a:r>
            <a:r>
              <a:rPr lang="zh-CN" altLang="en-US" sz="2400" dirty="0" smtClean="0">
                <a:latin typeface="+mn-ea"/>
                <a:ea typeface="+mn-ea"/>
              </a:rPr>
              <a:t>构成   </a:t>
            </a:r>
            <a:endParaRPr lang="zh-CN" altLang="en-US" sz="2400" dirty="0">
              <a:latin typeface="+mn-ea"/>
              <a:ea typeface="+mn-ea"/>
            </a:endParaRPr>
          </a:p>
        </p:txBody>
      </p:sp>
      <p:sp>
        <p:nvSpPr>
          <p:cNvPr id="18" name="TextBox 1"/>
          <p:cNvSpPr txBox="1"/>
          <p:nvPr/>
        </p:nvSpPr>
        <p:spPr>
          <a:xfrm>
            <a:off x="3419872" y="1136005"/>
            <a:ext cx="2304256" cy="400110"/>
          </a:xfrm>
          <a:prstGeom prst="rect">
            <a:avLst/>
          </a:prstGeom>
          <a:noFill/>
          <a:ln w="9525">
            <a:noFill/>
          </a:ln>
        </p:spPr>
        <p:txBody>
          <a:bodyPr wrap="square">
            <a:spAutoFit/>
          </a:bodyPr>
          <a:lstStyle/>
          <a:p>
            <a:r>
              <a:rPr lang="zh-CN" altLang="en-US" sz="2000" dirty="0" smtClean="0">
                <a:latin typeface="+mn-ea"/>
                <a:ea typeface="+mn-ea"/>
              </a:rPr>
              <a:t>摄像头爆炸图</a:t>
            </a:r>
            <a:endParaRPr lang="zh-CN" altLang="en-US" sz="2000" dirty="0">
              <a:latin typeface="+mn-ea"/>
              <a:ea typeface="+mn-ea"/>
            </a:endParaRPr>
          </a:p>
        </p:txBody>
      </p:sp>
      <p:pic>
        <p:nvPicPr>
          <p:cNvPr id="7" name="Picture 2" descr="D:\Program Files\Tongda\ispirit\users\927\images\2018006025914755745.png"/>
          <p:cNvPicPr>
            <a:picLocks noChangeAspect="1" noChangeArrowheads="1"/>
          </p:cNvPicPr>
          <p:nvPr/>
        </p:nvPicPr>
        <p:blipFill>
          <a:blip r:embed="rId2" cstate="print"/>
          <a:srcRect/>
          <a:stretch>
            <a:fillRect/>
          </a:stretch>
        </p:blipFill>
        <p:spPr bwMode="auto">
          <a:xfrm>
            <a:off x="3419872" y="1700800"/>
            <a:ext cx="2304256" cy="4536507"/>
          </a:xfrm>
          <a:prstGeom prst="rect">
            <a:avLst/>
          </a:prstGeom>
          <a:noFill/>
        </p:spPr>
      </p:pic>
      <p:graphicFrame>
        <p:nvGraphicFramePr>
          <p:cNvPr id="8" name="表格 7"/>
          <p:cNvGraphicFramePr>
            <a:graphicFrameLocks noGrp="1"/>
          </p:cNvGraphicFramePr>
          <p:nvPr/>
        </p:nvGraphicFramePr>
        <p:xfrm>
          <a:off x="6228184" y="1700806"/>
          <a:ext cx="2320508" cy="4536504"/>
        </p:xfrm>
        <a:graphic>
          <a:graphicData uri="http://schemas.openxmlformats.org/drawingml/2006/table">
            <a:tbl>
              <a:tblPr firstRow="1" bandRow="1">
                <a:tableStyleId>{21E4AEA4-8DFA-4A89-87EB-49C32662AFE0}</a:tableStyleId>
              </a:tblPr>
              <a:tblGrid>
                <a:gridCol w="467219"/>
                <a:gridCol w="981160"/>
                <a:gridCol w="872129"/>
              </a:tblGrid>
              <a:tr h="648072">
                <a:tc>
                  <a:txBody>
                    <a:bodyPr/>
                    <a:lstStyle/>
                    <a:p>
                      <a:r>
                        <a:rPr lang="zh-CN" altLang="en-US" sz="1600" dirty="0" smtClean="0"/>
                        <a:t>序号</a:t>
                      </a:r>
                      <a:endParaRPr lang="zh-CN" altLang="en-US" sz="1600" dirty="0"/>
                    </a:p>
                  </a:txBody>
                  <a:tcPr/>
                </a:tc>
                <a:tc>
                  <a:txBody>
                    <a:bodyPr/>
                    <a:lstStyle/>
                    <a:p>
                      <a:r>
                        <a:rPr lang="zh-CN" altLang="en-US" sz="1600" dirty="0" smtClean="0"/>
                        <a:t>组件名称</a:t>
                      </a:r>
                      <a:endParaRPr lang="zh-CN" altLang="en-US" sz="1600" dirty="0"/>
                    </a:p>
                  </a:txBody>
                  <a:tcPr/>
                </a:tc>
                <a:tc>
                  <a:txBody>
                    <a:bodyPr/>
                    <a:lstStyle/>
                    <a:p>
                      <a:r>
                        <a:rPr lang="zh-CN" altLang="en-US" sz="1600" dirty="0" smtClean="0"/>
                        <a:t>材料</a:t>
                      </a:r>
                      <a:r>
                        <a:rPr lang="en-US" altLang="zh-CN" sz="1600" dirty="0" smtClean="0"/>
                        <a:t>/</a:t>
                      </a:r>
                      <a:r>
                        <a:rPr lang="zh-CN" altLang="en-US" sz="1600" dirty="0" smtClean="0"/>
                        <a:t>品牌</a:t>
                      </a:r>
                      <a:endParaRPr lang="zh-CN" altLang="en-US" sz="1600" dirty="0"/>
                    </a:p>
                  </a:txBody>
                  <a:tcPr/>
                </a:tc>
              </a:tr>
              <a:tr h="648072">
                <a:tc>
                  <a:txBody>
                    <a:bodyPr/>
                    <a:lstStyle/>
                    <a:p>
                      <a:r>
                        <a:rPr lang="en-US" altLang="zh-CN" sz="1600" dirty="0" smtClean="0"/>
                        <a:t>1</a:t>
                      </a:r>
                      <a:endParaRPr lang="zh-CN" altLang="en-US" sz="1600" dirty="0"/>
                    </a:p>
                  </a:txBody>
                  <a:tcPr/>
                </a:tc>
                <a:tc>
                  <a:txBody>
                    <a:bodyPr/>
                    <a:lstStyle/>
                    <a:p>
                      <a:r>
                        <a:rPr lang="zh-CN" altLang="en-US" sz="1600" dirty="0" smtClean="0"/>
                        <a:t>镜头</a:t>
                      </a:r>
                      <a:endParaRPr lang="zh-CN" altLang="en-US" sz="1600" dirty="0"/>
                    </a:p>
                  </a:txBody>
                  <a:tcPr/>
                </a:tc>
                <a:tc>
                  <a:txBody>
                    <a:bodyPr/>
                    <a:lstStyle/>
                    <a:p>
                      <a:r>
                        <a:rPr lang="zh-CN" altLang="en-US" sz="1600" dirty="0" smtClean="0"/>
                        <a:t>华科</a:t>
                      </a:r>
                      <a:r>
                        <a:rPr lang="en-US" altLang="zh-CN" sz="1600" dirty="0" smtClean="0"/>
                        <a:t>/</a:t>
                      </a:r>
                      <a:r>
                        <a:rPr lang="zh-CN" altLang="en-US" sz="1600" dirty="0" smtClean="0"/>
                        <a:t>舜宇</a:t>
                      </a:r>
                      <a:endParaRPr lang="zh-CN" altLang="en-US" sz="1600" dirty="0"/>
                    </a:p>
                  </a:txBody>
                  <a:tcPr/>
                </a:tc>
              </a:tr>
              <a:tr h="648072">
                <a:tc>
                  <a:txBody>
                    <a:bodyPr/>
                    <a:lstStyle/>
                    <a:p>
                      <a:r>
                        <a:rPr lang="en-US" altLang="zh-CN" sz="1600" dirty="0" smtClean="0"/>
                        <a:t>2</a:t>
                      </a:r>
                      <a:endParaRPr lang="zh-CN" altLang="en-US" sz="1600" dirty="0"/>
                    </a:p>
                  </a:txBody>
                  <a:tcPr/>
                </a:tc>
                <a:tc>
                  <a:txBody>
                    <a:bodyPr/>
                    <a:lstStyle/>
                    <a:p>
                      <a:r>
                        <a:rPr lang="zh-CN" altLang="en-US" sz="1600" dirty="0" smtClean="0"/>
                        <a:t>镜头连接件</a:t>
                      </a:r>
                      <a:endParaRPr lang="zh-CN" altLang="en-US" sz="1600" dirty="0"/>
                    </a:p>
                  </a:txBody>
                  <a:tcPr/>
                </a:tc>
                <a:tc>
                  <a:txBody>
                    <a:bodyPr/>
                    <a:lstStyle/>
                    <a:p>
                      <a:r>
                        <a:rPr lang="zh-CN" altLang="en-US" sz="1600" dirty="0" smtClean="0"/>
                        <a:t>金属</a:t>
                      </a:r>
                      <a:endParaRPr lang="zh-CN" altLang="en-US" sz="1600" dirty="0"/>
                    </a:p>
                  </a:txBody>
                  <a:tcPr/>
                </a:tc>
              </a:tr>
              <a:tr h="648072">
                <a:tc>
                  <a:txBody>
                    <a:bodyPr/>
                    <a:lstStyle/>
                    <a:p>
                      <a:r>
                        <a:rPr lang="en-US" altLang="zh-CN" sz="1600" dirty="0" smtClean="0"/>
                        <a:t>3</a:t>
                      </a:r>
                      <a:endParaRPr lang="zh-CN" altLang="en-US" sz="1600" dirty="0"/>
                    </a:p>
                  </a:txBody>
                  <a:tcPr/>
                </a:tc>
                <a:tc>
                  <a:txBody>
                    <a:bodyPr/>
                    <a:lstStyle/>
                    <a:p>
                      <a:r>
                        <a:rPr lang="en-US" altLang="zh-CN" sz="1600" dirty="0" smtClean="0"/>
                        <a:t>PCBA×2</a:t>
                      </a:r>
                      <a:endParaRPr lang="zh-CN" altLang="en-US" sz="1600" dirty="0"/>
                    </a:p>
                  </a:txBody>
                  <a:tcPr/>
                </a:tc>
                <a:tc>
                  <a:txBody>
                    <a:bodyPr/>
                    <a:lstStyle/>
                    <a:p>
                      <a:r>
                        <a:rPr lang="en-US" altLang="zh-CN" sz="1600" dirty="0" smtClean="0"/>
                        <a:t>FR-4</a:t>
                      </a:r>
                      <a:endParaRPr lang="zh-CN" altLang="en-US" sz="1600" dirty="0"/>
                    </a:p>
                  </a:txBody>
                  <a:tcPr/>
                </a:tc>
              </a:tr>
              <a:tr h="648072">
                <a:tc>
                  <a:txBody>
                    <a:bodyPr/>
                    <a:lstStyle/>
                    <a:p>
                      <a:r>
                        <a:rPr lang="en-US" altLang="zh-CN" sz="1600" dirty="0" smtClean="0"/>
                        <a:t>4</a:t>
                      </a:r>
                      <a:endParaRPr lang="zh-CN" altLang="en-US" sz="1600" dirty="0"/>
                    </a:p>
                  </a:txBody>
                  <a:tcPr/>
                </a:tc>
                <a:tc>
                  <a:txBody>
                    <a:bodyPr/>
                    <a:lstStyle/>
                    <a:p>
                      <a:r>
                        <a:rPr lang="zh-CN" altLang="en-US" dirty="0" smtClean="0"/>
                        <a:t>防水圈</a:t>
                      </a:r>
                      <a:endParaRPr lang="zh-CN" altLang="en-US" dirty="0"/>
                    </a:p>
                  </a:txBody>
                  <a:tcPr/>
                </a:tc>
                <a:tc>
                  <a:txBody>
                    <a:bodyPr/>
                    <a:lstStyle/>
                    <a:p>
                      <a:r>
                        <a:rPr lang="zh-CN" altLang="en-US" dirty="0" smtClean="0"/>
                        <a:t>硅胶</a:t>
                      </a:r>
                      <a:endParaRPr lang="zh-CN" altLang="en-US" dirty="0"/>
                    </a:p>
                  </a:txBody>
                  <a:tcPr/>
                </a:tc>
              </a:tr>
              <a:tr h="648072">
                <a:tc>
                  <a:txBody>
                    <a:bodyPr/>
                    <a:lstStyle/>
                    <a:p>
                      <a:r>
                        <a:rPr lang="en-US" altLang="zh-CN" sz="1600" dirty="0" smtClean="0"/>
                        <a:t>5</a:t>
                      </a:r>
                      <a:endParaRPr lang="zh-CN" altLang="en-US" sz="1600" dirty="0"/>
                    </a:p>
                  </a:txBody>
                  <a:tcPr/>
                </a:tc>
                <a:tc>
                  <a:txBody>
                    <a:bodyPr/>
                    <a:lstStyle/>
                    <a:p>
                      <a:r>
                        <a:rPr lang="zh-CN" altLang="en-US" sz="1600" dirty="0" smtClean="0"/>
                        <a:t>后盖</a:t>
                      </a:r>
                      <a:endParaRPr lang="zh-CN" altLang="en-US" sz="1600" dirty="0"/>
                    </a:p>
                  </a:txBody>
                  <a:tcPr/>
                </a:tc>
                <a:tc>
                  <a:txBody>
                    <a:bodyPr/>
                    <a:lstStyle/>
                    <a:p>
                      <a:r>
                        <a:rPr lang="zh-CN" altLang="en-US" sz="1600" dirty="0" smtClean="0"/>
                        <a:t>金属</a:t>
                      </a:r>
                      <a:endParaRPr lang="zh-CN" altLang="en-US" sz="1600" dirty="0"/>
                    </a:p>
                  </a:txBody>
                  <a:tcPr/>
                </a:tc>
              </a:tr>
              <a:tr h="648072">
                <a:tc>
                  <a:txBody>
                    <a:bodyPr/>
                    <a:lstStyle/>
                    <a:p>
                      <a:r>
                        <a:rPr lang="en-US" altLang="zh-CN" sz="1600" dirty="0" smtClean="0"/>
                        <a:t>6</a:t>
                      </a:r>
                      <a:endParaRPr lang="zh-CN" altLang="en-US" sz="1600" dirty="0"/>
                    </a:p>
                  </a:txBody>
                  <a:tcPr/>
                </a:tc>
                <a:tc>
                  <a:txBody>
                    <a:bodyPr/>
                    <a:lstStyle/>
                    <a:p>
                      <a:r>
                        <a:rPr lang="zh-CN" altLang="en-US" sz="1600" dirty="0" smtClean="0"/>
                        <a:t>连接器</a:t>
                      </a:r>
                      <a:endParaRPr lang="zh-CN" altLang="en-US" sz="1600" dirty="0"/>
                    </a:p>
                  </a:txBody>
                  <a:tcPr/>
                </a:tc>
                <a:tc>
                  <a:txBody>
                    <a:bodyPr/>
                    <a:lstStyle/>
                    <a:p>
                      <a:r>
                        <a:rPr lang="en-US" altLang="zh-CN" sz="1600" dirty="0" err="1" smtClean="0"/>
                        <a:t>Fakra</a:t>
                      </a:r>
                      <a:r>
                        <a:rPr lang="zh-CN" altLang="en-US" sz="1600" dirty="0" smtClean="0"/>
                        <a:t>连接器</a:t>
                      </a:r>
                      <a:endParaRPr lang="zh-CN" altLang="en-US" sz="1600" dirty="0"/>
                    </a:p>
                  </a:txBody>
                  <a:tcPr/>
                </a:tc>
              </a:tr>
            </a:tbl>
          </a:graphicData>
        </a:graphic>
      </p:graphicFrame>
      <p:sp>
        <p:nvSpPr>
          <p:cNvPr id="9" name="Rectangle 25"/>
          <p:cNvSpPr txBox="1">
            <a:spLocks noChangeArrowheads="1"/>
          </p:cNvSpPr>
          <p:nvPr/>
        </p:nvSpPr>
        <p:spPr bwMode="auto">
          <a:xfrm>
            <a:off x="6405549" y="1136005"/>
            <a:ext cx="2143143" cy="381000"/>
          </a:xfrm>
          <a:prstGeom prst="rect">
            <a:avLst/>
          </a:prstGeom>
          <a:noFill/>
          <a:ln>
            <a:miter lim="800000"/>
          </a:ln>
        </p:spPr>
        <p:txBody>
          <a:bodyPr/>
          <a:lstStyle/>
          <a:p>
            <a:pPr>
              <a:buFontTx/>
              <a:buNone/>
              <a:defRPr/>
            </a:pPr>
            <a:r>
              <a:rPr lang="zh-CN" altLang="en-US" sz="2000" kern="0" dirty="0" smtClean="0">
                <a:solidFill>
                  <a:srgbClr val="002060"/>
                </a:solidFill>
                <a:latin typeface="+mj-lt"/>
                <a:ea typeface="+mj-ea"/>
                <a:cs typeface="+mj-cs"/>
                <a:sym typeface="Arial" panose="020B0604020202020204" pitchFamily="34" charset="0"/>
              </a:rPr>
              <a:t>主要材料说明</a:t>
            </a:r>
            <a:endParaRPr lang="zh-CN" altLang="en-US" sz="2000" kern="0" dirty="0">
              <a:solidFill>
                <a:srgbClr val="002060"/>
              </a:solidFill>
              <a:latin typeface="+mj-lt"/>
              <a:ea typeface="+mj-ea"/>
              <a:cs typeface="+mj-cs"/>
              <a:sym typeface="Arial" panose="020B0604020202020204" pitchFamily="34" charset="0"/>
            </a:endParaRPr>
          </a:p>
        </p:txBody>
      </p:sp>
      <p:sp>
        <p:nvSpPr>
          <p:cNvPr id="10" name="TextBox 1"/>
          <p:cNvSpPr txBox="1"/>
          <p:nvPr/>
        </p:nvSpPr>
        <p:spPr>
          <a:xfrm>
            <a:off x="755576" y="1136005"/>
            <a:ext cx="2304256" cy="400110"/>
          </a:xfrm>
          <a:prstGeom prst="rect">
            <a:avLst/>
          </a:prstGeom>
          <a:noFill/>
          <a:ln w="9525">
            <a:noFill/>
          </a:ln>
        </p:spPr>
        <p:txBody>
          <a:bodyPr wrap="square">
            <a:spAutoFit/>
          </a:bodyPr>
          <a:lstStyle/>
          <a:p>
            <a:r>
              <a:rPr lang="zh-CN" altLang="en-US" sz="2000" dirty="0" smtClean="0">
                <a:latin typeface="+mn-ea"/>
                <a:ea typeface="+mn-ea"/>
              </a:rPr>
              <a:t>摄像头总成图</a:t>
            </a:r>
            <a:endParaRPr lang="zh-CN" altLang="en-US" sz="2000" dirty="0">
              <a:latin typeface="+mn-ea"/>
              <a:ea typeface="+mn-ea"/>
            </a:endParaRPr>
          </a:p>
        </p:txBody>
      </p:sp>
      <p:pic>
        <p:nvPicPr>
          <p:cNvPr id="11" name="图片 10" descr="20180625172811.png"/>
          <p:cNvPicPr>
            <a:picLocks noChangeAspect="1"/>
          </p:cNvPicPr>
          <p:nvPr/>
        </p:nvPicPr>
        <p:blipFill>
          <a:blip r:embed="rId3" cstate="print"/>
          <a:stretch>
            <a:fillRect/>
          </a:stretch>
        </p:blipFill>
        <p:spPr>
          <a:xfrm>
            <a:off x="755576" y="1700803"/>
            <a:ext cx="2088232" cy="4536504"/>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1" name="Picture 9" descr="fImage404343141.jpg"/>
          <p:cNvPicPr preferRelativeResize="0">
            <a:picLocks noChangeAspect="1" noChangeArrowheads="1"/>
          </p:cNvPicPr>
          <p:nvPr/>
        </p:nvPicPr>
        <p:blipFill>
          <a:blip r:embed="rId2" cstate="print"/>
          <a:srcRect/>
          <a:stretch>
            <a:fillRect/>
          </a:stretch>
        </p:blipFill>
        <p:spPr bwMode="auto">
          <a:xfrm>
            <a:off x="303213" y="1027113"/>
            <a:ext cx="8596312" cy="3297237"/>
          </a:xfrm>
          <a:prstGeom prst="rect">
            <a:avLst/>
          </a:prstGeom>
          <a:noFill/>
          <a:ln w="9525">
            <a:noFill/>
            <a:miter lim="800000"/>
            <a:headEnd/>
            <a:tailEnd/>
          </a:ln>
        </p:spPr>
      </p:pic>
      <p:sp>
        <p:nvSpPr>
          <p:cNvPr id="5" name="圆角矩形标注 4"/>
          <p:cNvSpPr/>
          <p:nvPr/>
        </p:nvSpPr>
        <p:spPr>
          <a:xfrm>
            <a:off x="685800" y="1627188"/>
            <a:ext cx="990600" cy="228600"/>
          </a:xfrm>
          <a:prstGeom prst="wedgeRoundRectCallout">
            <a:avLst>
              <a:gd name="adj1" fmla="val -18057"/>
              <a:gd name="adj2" fmla="val 375903"/>
              <a:gd name="adj3" fmla="val 16667"/>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chemeClr val="tx1"/>
                </a:solidFill>
                <a:latin typeface="微软雅黑" pitchFamily="34" charset="-122"/>
                <a:ea typeface="微软雅黑" pitchFamily="34" charset="-122"/>
              </a:rPr>
              <a:t>前视摄像头</a:t>
            </a:r>
          </a:p>
        </p:txBody>
      </p:sp>
      <p:sp>
        <p:nvSpPr>
          <p:cNvPr id="6" name="圆角矩形标注 5"/>
          <p:cNvSpPr/>
          <p:nvPr/>
        </p:nvSpPr>
        <p:spPr>
          <a:xfrm>
            <a:off x="1927225" y="1447800"/>
            <a:ext cx="1220788" cy="228600"/>
          </a:xfrm>
          <a:prstGeom prst="wedgeRoundRectCallout">
            <a:avLst>
              <a:gd name="adj1" fmla="val -7659"/>
              <a:gd name="adj2" fmla="val 334665"/>
              <a:gd name="adj3" fmla="val 16667"/>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a:solidFill>
                  <a:schemeClr val="tx1"/>
                </a:solidFill>
                <a:latin typeface="微软雅黑" pitchFamily="34" charset="-122"/>
                <a:ea typeface="微软雅黑" pitchFamily="34" charset="-122"/>
              </a:rPr>
              <a:t>左右视摄像头</a:t>
            </a:r>
          </a:p>
        </p:txBody>
      </p:sp>
      <p:sp>
        <p:nvSpPr>
          <p:cNvPr id="7" name="圆角矩形标注 6"/>
          <p:cNvSpPr/>
          <p:nvPr/>
        </p:nvSpPr>
        <p:spPr>
          <a:xfrm>
            <a:off x="4694238" y="1219200"/>
            <a:ext cx="990600" cy="228600"/>
          </a:xfrm>
          <a:prstGeom prst="wedgeRoundRectCallout">
            <a:avLst>
              <a:gd name="adj1" fmla="val 34805"/>
              <a:gd name="adj2" fmla="val 474872"/>
              <a:gd name="adj3" fmla="val 16667"/>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chemeClr val="tx1"/>
                </a:solidFill>
                <a:latin typeface="微软雅黑" pitchFamily="34" charset="-122"/>
                <a:ea typeface="微软雅黑" pitchFamily="34" charset="-122"/>
              </a:rPr>
              <a:t>后视摄像头</a:t>
            </a:r>
          </a:p>
        </p:txBody>
      </p:sp>
      <p:sp>
        <p:nvSpPr>
          <p:cNvPr id="8" name="圆角矩形标注 7"/>
          <p:cNvSpPr/>
          <p:nvPr/>
        </p:nvSpPr>
        <p:spPr>
          <a:xfrm>
            <a:off x="5783263" y="1524000"/>
            <a:ext cx="990600" cy="228600"/>
          </a:xfrm>
          <a:prstGeom prst="wedgeRoundRectCallout">
            <a:avLst>
              <a:gd name="adj1" fmla="val 5899"/>
              <a:gd name="adj2" fmla="val 293428"/>
              <a:gd name="adj3" fmla="val 16667"/>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chemeClr val="tx1"/>
                </a:solidFill>
                <a:latin typeface="微软雅黑" pitchFamily="34" charset="-122"/>
                <a:ea typeface="微软雅黑" pitchFamily="34" charset="-122"/>
              </a:rPr>
              <a:t>右视摄像头</a:t>
            </a:r>
          </a:p>
        </p:txBody>
      </p:sp>
      <p:sp>
        <p:nvSpPr>
          <p:cNvPr id="9" name="圆角矩形标注 8"/>
          <p:cNvSpPr/>
          <p:nvPr/>
        </p:nvSpPr>
        <p:spPr>
          <a:xfrm>
            <a:off x="7742238" y="1524000"/>
            <a:ext cx="990600" cy="228600"/>
          </a:xfrm>
          <a:prstGeom prst="wedgeRoundRectCallout">
            <a:avLst>
              <a:gd name="adj1" fmla="val 8321"/>
              <a:gd name="adj2" fmla="val 289304"/>
              <a:gd name="adj3" fmla="val 16667"/>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chemeClr val="tx1"/>
                </a:solidFill>
                <a:latin typeface="微软雅黑" pitchFamily="34" charset="-122"/>
                <a:ea typeface="微软雅黑" pitchFamily="34" charset="-122"/>
              </a:rPr>
              <a:t>左视摄像头</a:t>
            </a:r>
          </a:p>
        </p:txBody>
      </p:sp>
      <p:sp>
        <p:nvSpPr>
          <p:cNvPr id="3080" name="TextBox 9"/>
          <p:cNvSpPr txBox="1">
            <a:spLocks noChangeArrowheads="1"/>
          </p:cNvSpPr>
          <p:nvPr/>
        </p:nvSpPr>
        <p:spPr bwMode="auto">
          <a:xfrm>
            <a:off x="914400" y="3962400"/>
            <a:ext cx="7467600" cy="1514475"/>
          </a:xfrm>
          <a:prstGeom prst="rect">
            <a:avLst/>
          </a:prstGeom>
          <a:noFill/>
          <a:ln w="9525">
            <a:noFill/>
            <a:miter lim="800000"/>
            <a:headEnd/>
            <a:tailEnd/>
          </a:ln>
        </p:spPr>
        <p:txBody>
          <a:bodyPr>
            <a:spAutoFit/>
          </a:bodyPr>
          <a:lstStyle/>
          <a:p>
            <a:pPr eaLnBrk="0" hangingPunct="0">
              <a:lnSpc>
                <a:spcPct val="200000"/>
              </a:lnSpc>
              <a:buClr>
                <a:srgbClr val="000000"/>
              </a:buClr>
              <a:buSzPct val="100000"/>
              <a:buFont typeface="Wingdings" pitchFamily="2" charset="2"/>
              <a:buChar char="l"/>
            </a:pPr>
            <a:r>
              <a:rPr lang="ko-KR" altLang="en-US" sz="1200">
                <a:solidFill>
                  <a:srgbClr val="000000"/>
                </a:solidFill>
                <a:latin typeface="微软雅黑" pitchFamily="34" charset="-122"/>
                <a:ea typeface="微软雅黑" pitchFamily="34" charset="-122"/>
              </a:rPr>
              <a:t>  前视摄像头下倾5~15度较好，但不可太大，否则前保险杠会影响图象</a:t>
            </a:r>
          </a:p>
          <a:p>
            <a:pPr eaLnBrk="0" hangingPunct="0">
              <a:lnSpc>
                <a:spcPct val="200000"/>
              </a:lnSpc>
              <a:buClr>
                <a:srgbClr val="000000"/>
              </a:buClr>
              <a:buSzPct val="100000"/>
              <a:buFont typeface="Wingdings" pitchFamily="2" charset="2"/>
              <a:buChar char="l"/>
            </a:pPr>
            <a:r>
              <a:rPr lang="ko-KR" altLang="en-US" sz="1200">
                <a:solidFill>
                  <a:srgbClr val="000000"/>
                </a:solidFill>
                <a:latin typeface="微软雅黑" pitchFamily="34" charset="-122"/>
                <a:ea typeface="微软雅黑" pitchFamily="34" charset="-122"/>
              </a:rPr>
              <a:t>  左右视摄像头向后倾斜5度</a:t>
            </a:r>
          </a:p>
          <a:p>
            <a:pPr eaLnBrk="0" hangingPunct="0">
              <a:lnSpc>
                <a:spcPct val="200000"/>
              </a:lnSpc>
              <a:buClr>
                <a:srgbClr val="000000"/>
              </a:buClr>
              <a:buSzPct val="100000"/>
              <a:buFont typeface="Wingdings" pitchFamily="2" charset="2"/>
              <a:buChar char="l"/>
            </a:pPr>
            <a:r>
              <a:rPr lang="ko-KR" altLang="en-US" sz="1200">
                <a:solidFill>
                  <a:srgbClr val="000000"/>
                </a:solidFill>
                <a:latin typeface="微软雅黑" pitchFamily="34" charset="-122"/>
                <a:ea typeface="微软雅黑" pitchFamily="34" charset="-122"/>
              </a:rPr>
              <a:t>  左右视摄像头各自向车外侧倾斜45度左右，位置尽量离车身远些，以免左右后视镜壳影响取图</a:t>
            </a:r>
          </a:p>
          <a:p>
            <a:pPr eaLnBrk="0" hangingPunct="0">
              <a:lnSpc>
                <a:spcPct val="200000"/>
              </a:lnSpc>
              <a:buClr>
                <a:srgbClr val="000000"/>
              </a:buClr>
              <a:buSzPct val="100000"/>
              <a:buFont typeface="Wingdings" pitchFamily="2" charset="2"/>
              <a:buChar char="l"/>
            </a:pPr>
            <a:r>
              <a:rPr lang="ko-KR" altLang="en-US" sz="1200">
                <a:solidFill>
                  <a:srgbClr val="000000"/>
                </a:solidFill>
                <a:latin typeface="微软雅黑" pitchFamily="34" charset="-122"/>
                <a:ea typeface="微软雅黑" pitchFamily="34" charset="-122"/>
              </a:rPr>
              <a:t>  后视摄像头一般下倾20~35度</a:t>
            </a:r>
          </a:p>
        </p:txBody>
      </p:sp>
      <p:sp>
        <p:nvSpPr>
          <p:cNvPr id="10" name="TextBox 1"/>
          <p:cNvSpPr txBox="1"/>
          <p:nvPr/>
        </p:nvSpPr>
        <p:spPr>
          <a:xfrm>
            <a:off x="2209800" y="304800"/>
            <a:ext cx="4018384" cy="461665"/>
          </a:xfrm>
          <a:prstGeom prst="rect">
            <a:avLst/>
          </a:prstGeom>
          <a:noFill/>
          <a:ln w="9525">
            <a:noFill/>
          </a:ln>
        </p:spPr>
        <p:txBody>
          <a:bodyPr wrap="square">
            <a:spAutoFit/>
          </a:bodyPr>
          <a:lstStyle/>
          <a:p>
            <a:r>
              <a:rPr lang="zh-CN" altLang="en-US" sz="2400" dirty="0">
                <a:latin typeface="+mn-ea"/>
                <a:ea typeface="+mn-ea"/>
              </a:rPr>
              <a:t>系统</a:t>
            </a:r>
            <a:r>
              <a:rPr lang="zh-CN" altLang="en-US" sz="2400" dirty="0" smtClean="0">
                <a:latin typeface="+mn-ea"/>
                <a:ea typeface="+mn-ea"/>
              </a:rPr>
              <a:t>构成 </a:t>
            </a:r>
            <a:r>
              <a:rPr lang="zh-CN" altLang="en-US" dirty="0" smtClean="0">
                <a:latin typeface="+mn-ea"/>
                <a:ea typeface="+mn-ea"/>
              </a:rPr>
              <a:t>摄像头布置要求</a:t>
            </a:r>
            <a:endParaRPr lang="zh-CN" altLang="en-US" dirty="0">
              <a:latin typeface="+mn-ea"/>
              <a:ea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1"/>
          <p:cNvSpPr txBox="1"/>
          <p:nvPr/>
        </p:nvSpPr>
        <p:spPr>
          <a:xfrm>
            <a:off x="2209800" y="304800"/>
            <a:ext cx="1752600" cy="461963"/>
          </a:xfrm>
          <a:prstGeom prst="rect">
            <a:avLst/>
          </a:prstGeom>
          <a:noFill/>
          <a:ln w="9525">
            <a:noFill/>
          </a:ln>
        </p:spPr>
        <p:txBody>
          <a:bodyPr>
            <a:spAutoFit/>
          </a:bodyPr>
          <a:lstStyle/>
          <a:p>
            <a:r>
              <a:rPr lang="zh-CN" altLang="en-US" sz="2400" dirty="0">
                <a:latin typeface="+mn-ea"/>
                <a:ea typeface="+mn-ea"/>
              </a:rPr>
              <a:t>系统架构</a:t>
            </a:r>
          </a:p>
        </p:txBody>
      </p:sp>
      <p:pic>
        <p:nvPicPr>
          <p:cNvPr id="1028" name="Picture 4"/>
          <p:cNvPicPr>
            <a:picLocks noChangeAspect="1" noChangeArrowheads="1"/>
          </p:cNvPicPr>
          <p:nvPr/>
        </p:nvPicPr>
        <p:blipFill>
          <a:blip r:embed="rId2" cstate="print"/>
          <a:srcRect/>
          <a:stretch>
            <a:fillRect/>
          </a:stretch>
        </p:blipFill>
        <p:spPr bwMode="auto">
          <a:xfrm>
            <a:off x="657860" y="1049655"/>
            <a:ext cx="7677150" cy="5160645"/>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1"/>
          <p:cNvSpPr txBox="1"/>
          <p:nvPr/>
        </p:nvSpPr>
        <p:spPr>
          <a:xfrm>
            <a:off x="2209800" y="304800"/>
            <a:ext cx="1752600" cy="460375"/>
          </a:xfrm>
          <a:prstGeom prst="rect">
            <a:avLst/>
          </a:prstGeom>
          <a:noFill/>
          <a:ln w="9525">
            <a:noFill/>
          </a:ln>
        </p:spPr>
        <p:txBody>
          <a:bodyPr>
            <a:spAutoFit/>
          </a:bodyPr>
          <a:lstStyle/>
          <a:p>
            <a:r>
              <a:rPr lang="zh-CN" altLang="en-US" sz="2400" dirty="0" smtClean="0">
                <a:latin typeface="+mn-ea"/>
                <a:ea typeface="+mn-ea"/>
              </a:rPr>
              <a:t>软件框架</a:t>
            </a:r>
            <a:endParaRPr lang="zh-CN" altLang="en-US" sz="2400" dirty="0">
              <a:latin typeface="+mn-ea"/>
              <a:ea typeface="+mn-ea"/>
            </a:endParaRPr>
          </a:p>
        </p:txBody>
      </p:sp>
      <p:pic>
        <p:nvPicPr>
          <p:cNvPr id="6" name="Picture 2"/>
          <p:cNvPicPr>
            <a:picLocks noChangeAspect="1" noChangeArrowheads="1"/>
          </p:cNvPicPr>
          <p:nvPr/>
        </p:nvPicPr>
        <p:blipFill>
          <a:blip r:embed="rId3" cstate="print"/>
          <a:srcRect/>
          <a:stretch>
            <a:fillRect/>
          </a:stretch>
        </p:blipFill>
        <p:spPr bwMode="auto">
          <a:xfrm>
            <a:off x="571471" y="1088265"/>
            <a:ext cx="8215371" cy="5326823"/>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1"/>
          <p:cNvSpPr txBox="1"/>
          <p:nvPr/>
        </p:nvSpPr>
        <p:spPr>
          <a:xfrm>
            <a:off x="2209800" y="304800"/>
            <a:ext cx="1752600" cy="460375"/>
          </a:xfrm>
          <a:prstGeom prst="rect">
            <a:avLst/>
          </a:prstGeom>
          <a:noFill/>
          <a:ln w="9525">
            <a:noFill/>
          </a:ln>
        </p:spPr>
        <p:txBody>
          <a:bodyPr>
            <a:spAutoFit/>
          </a:bodyPr>
          <a:lstStyle/>
          <a:p>
            <a:r>
              <a:rPr lang="zh-CN" altLang="en-US" sz="2400" dirty="0">
                <a:latin typeface="微软雅黑" panose="020B0503020204020204" pitchFamily="34" charset="-122"/>
                <a:ea typeface="微软雅黑" panose="020B0503020204020204" pitchFamily="34" charset="-122"/>
              </a:rPr>
              <a:t>主件主项</a:t>
            </a:r>
          </a:p>
        </p:txBody>
      </p:sp>
      <p:graphicFrame>
        <p:nvGraphicFramePr>
          <p:cNvPr id="4" name="表格 3"/>
          <p:cNvGraphicFramePr>
            <a:graphicFrameLocks noGrp="1"/>
          </p:cNvGraphicFramePr>
          <p:nvPr/>
        </p:nvGraphicFramePr>
        <p:xfrm>
          <a:off x="683568" y="1052736"/>
          <a:ext cx="7776865" cy="5030731"/>
        </p:xfrm>
        <a:graphic>
          <a:graphicData uri="http://schemas.openxmlformats.org/drawingml/2006/table">
            <a:tbl>
              <a:tblPr>
                <a:tableStyleId>{00000000-0000-0000-0000-000000000000}</a:tableStyleId>
              </a:tblPr>
              <a:tblGrid>
                <a:gridCol w="675808"/>
                <a:gridCol w="2357567"/>
                <a:gridCol w="2371745"/>
                <a:gridCol w="2371745"/>
              </a:tblGrid>
              <a:tr h="333999">
                <a:tc>
                  <a:txBody>
                    <a:bodyPr/>
                    <a:lstStyle/>
                    <a:p>
                      <a:pPr marL="0" indent="0" algn="ctr" defTabSz="914400" fontAlgn="base" latinLnBrk="0">
                        <a:lnSpc>
                          <a:spcPct val="100000"/>
                        </a:lnSpc>
                        <a:spcBef>
                          <a:spcPts val="0"/>
                        </a:spcBef>
                        <a:spcAft>
                          <a:spcPts val="0"/>
                        </a:spcAft>
                        <a:buFontTx/>
                        <a:buNone/>
                      </a:pPr>
                      <a:r>
                        <a:rPr lang="en-US" altLang="ko-KR" sz="1400" b="1" kern="1200" cap="none" dirty="0" smtClean="0">
                          <a:solidFill>
                            <a:schemeClr val="tx1"/>
                          </a:solidFill>
                          <a:latin typeface="宋体" charset="0"/>
                          <a:ea typeface="宋体" charset="0"/>
                        </a:rPr>
                        <a:t>No.</a:t>
                      </a:r>
                      <a:endParaRPr lang="ko-KR" altLang="en-US" sz="1400" b="1"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rgbClr val="FFFFFF"/>
                    </a:solidFill>
                  </a:tcPr>
                </a:tc>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名称</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rgbClr val="FFFFFF"/>
                    </a:solidFill>
                  </a:tcPr>
                </a:tc>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latin typeface="宋体" charset="0"/>
                          <a:ea typeface="宋体" charset="0"/>
                        </a:rPr>
                        <a:t>型号</a:t>
                      </a:r>
                      <a:endParaRPr lang="ko-KR" altLang="en-US" sz="1400" b="0" kern="1200" cap="none" dirty="0" smtClean="0">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rgbClr val="FFFFFF"/>
                    </a:solidFill>
                  </a:tcPr>
                </a:tc>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品牌</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rgbClr val="FFFFFF"/>
                    </a:solidFill>
                  </a:tcPr>
                </a:tc>
              </a:tr>
              <a:tr h="356756">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1</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err="1" smtClean="0">
                          <a:solidFill>
                            <a:schemeClr val="tx1"/>
                          </a:solidFill>
                          <a:latin typeface="宋体" charset="0"/>
                          <a:ea typeface="宋体" charset="0"/>
                        </a:rPr>
                        <a:t>主控CPU</a:t>
                      </a:r>
                      <a:endParaRPr lang="ko-KR" altLang="en-US" sz="12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I.MX6D</a:t>
                      </a:r>
                      <a:endParaRPr lang="ko-KR" altLang="en-US" sz="1200" b="0" kern="1200" cap="none" dirty="0" smtClean="0">
                        <a:solidFill>
                          <a:schemeClr val="tx1"/>
                        </a:solidFill>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err="1" smtClean="0">
                          <a:solidFill>
                            <a:schemeClr val="tx1"/>
                          </a:solidFill>
                          <a:latin typeface="宋体" charset="0"/>
                          <a:ea typeface="宋体" charset="0"/>
                        </a:rPr>
                        <a:t>Freescale</a:t>
                      </a:r>
                      <a:endParaRPr lang="ko-KR" altLang="en-US" sz="1200" b="0" kern="1200" cap="none" dirty="0" smtClean="0">
                        <a:solidFill>
                          <a:schemeClr val="tx1"/>
                        </a:solidFill>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r>
              <a:tr h="356756">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2</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zh-CN" altLang="en-US" sz="1200" b="0" kern="1200" cap="none" dirty="0" smtClean="0">
                          <a:solidFill>
                            <a:schemeClr val="tx1"/>
                          </a:solidFill>
                          <a:latin typeface="宋体" charset="0"/>
                          <a:ea typeface="宋体" charset="0"/>
                        </a:rPr>
                        <a:t>视频处理</a:t>
                      </a:r>
                      <a:r>
                        <a:rPr lang="en-US" altLang="ko-KR" sz="1200" b="0" kern="1200" cap="none" dirty="0" smtClean="0">
                          <a:solidFill>
                            <a:schemeClr val="tx1"/>
                          </a:solidFill>
                          <a:latin typeface="宋体" charset="0"/>
                          <a:ea typeface="宋体" charset="0"/>
                        </a:rPr>
                        <a:t>IC</a:t>
                      </a:r>
                      <a:endParaRPr lang="ko-KR" altLang="en-US" sz="12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NVP6124I/128-eTQFP</a:t>
                      </a:r>
                      <a:endParaRPr lang="ko-KR" altLang="en-US" sz="1200" b="0" kern="1200" cap="none" dirty="0" smtClean="0">
                        <a:solidFill>
                          <a:schemeClr val="tx1"/>
                        </a:solidFill>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NEXTCHIP</a:t>
                      </a:r>
                      <a:endParaRPr lang="ko-KR" altLang="en-US" sz="1200" b="0" kern="1200" cap="none" dirty="0" smtClean="0">
                        <a:solidFill>
                          <a:schemeClr val="tx1"/>
                        </a:solidFill>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r>
              <a:tr h="389554">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3</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FLASH IC</a:t>
                      </a:r>
                      <a:endParaRPr lang="ko-KR" altLang="en-US" sz="12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MT29F2G08ABAEAWP-E:E/TSOP-48</a:t>
                      </a:r>
                      <a:endParaRPr lang="ko-KR" altLang="en-US" sz="1200" b="0" kern="1200" cap="none" dirty="0" smtClean="0">
                        <a:solidFill>
                          <a:schemeClr val="tx1"/>
                        </a:solidFill>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MICRON</a:t>
                      </a:r>
                      <a:endParaRPr lang="ko-KR" altLang="en-US" sz="1200" b="0" kern="1200" cap="none" dirty="0" smtClean="0">
                        <a:solidFill>
                          <a:schemeClr val="tx1"/>
                        </a:solidFill>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r>
              <a:tr h="385538">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4</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DDR3</a:t>
                      </a:r>
                      <a:endParaRPr lang="ko-KR" altLang="en-US" sz="12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MT41K128M16JT-125:K </a:t>
                      </a:r>
                      <a:endParaRPr lang="ko-KR" altLang="en-US" sz="1200" b="0" kern="1200" cap="none" dirty="0" smtClean="0">
                        <a:solidFill>
                          <a:schemeClr val="tx1"/>
                        </a:solidFill>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US" altLang="ko-KR" sz="1200" b="0" kern="1200" cap="none" dirty="0" smtClean="0">
                          <a:solidFill>
                            <a:schemeClr val="tx1"/>
                          </a:solidFill>
                          <a:latin typeface="宋体" charset="0"/>
                          <a:ea typeface="宋体" charset="0"/>
                        </a:rPr>
                        <a:t>MICRON </a:t>
                      </a:r>
                      <a:endParaRPr lang="ko-KR" altLang="en-US" sz="1200" b="0" kern="1200" cap="none" dirty="0" smtClean="0">
                        <a:solidFill>
                          <a:schemeClr val="tx1"/>
                        </a:solidFill>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r>
              <a:tr h="321282">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5</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CAN芯片</a:t>
                      </a:r>
                      <a:endParaRPr lang="ko-KR" altLang="en-US" sz="12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TJA1040T/SOT96</a:t>
                      </a:r>
                      <a:endParaRPr lang="ko-KR" altLang="en-US" sz="1200" b="0" kern="1200" cap="none" dirty="0" smtClean="0">
                        <a:solidFill>
                          <a:schemeClr val="tx1"/>
                        </a:solidFill>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NXP</a:t>
                      </a:r>
                      <a:endParaRPr lang="ko-KR" altLang="en-US" sz="1200" b="0" kern="1200" cap="none" dirty="0" smtClean="0">
                        <a:solidFill>
                          <a:schemeClr val="tx1"/>
                        </a:solidFill>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r>
              <a:tr h="389554">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6</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latin typeface="宋体" charset="0"/>
                          <a:ea typeface="宋体" charset="0"/>
                        </a:rPr>
                        <a:t>NEC单片机(uPD78F1828)</a:t>
                      </a:r>
                      <a:endParaRPr lang="ko-KR" altLang="en-US" sz="1200" b="0" kern="1200" cap="none" dirty="0" smtClean="0">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uPD78F1828AGAA-GAM-E2-G/48-PIN PLASTIC LQFP</a:t>
                      </a:r>
                      <a:endParaRPr lang="ko-KR" altLang="en-US" sz="1200" b="0" kern="1200" cap="none" dirty="0" smtClean="0">
                        <a:solidFill>
                          <a:schemeClr val="tx1"/>
                        </a:solidFill>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NEC</a:t>
                      </a:r>
                      <a:endParaRPr lang="ko-KR" altLang="en-US" sz="1200" b="0" kern="1200" cap="none" dirty="0" smtClean="0">
                        <a:solidFill>
                          <a:schemeClr val="tx1"/>
                        </a:solidFill>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r>
              <a:tr h="356756">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7</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USB芯片</a:t>
                      </a:r>
                      <a:endParaRPr lang="ko-KR" altLang="en-US" sz="12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AIC6163IGV5TR/SOT23-5</a:t>
                      </a:r>
                      <a:endParaRPr lang="ko-KR" altLang="en-US" sz="1200" b="0" kern="1200" cap="none" dirty="0" smtClean="0">
                        <a:solidFill>
                          <a:schemeClr val="tx1"/>
                        </a:solidFill>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AIC</a:t>
                      </a:r>
                      <a:endParaRPr lang="ko-KR" altLang="en-US" sz="1200" b="0" kern="1200" cap="none" dirty="0" smtClean="0">
                        <a:solidFill>
                          <a:schemeClr val="tx1"/>
                        </a:solidFill>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r>
              <a:tr h="356756">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8</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视频缓冲器</a:t>
                      </a:r>
                      <a:endParaRPr lang="ko-KR" altLang="en-US" sz="12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MS6364/SOIC(SO-8)</a:t>
                      </a:r>
                      <a:endParaRPr lang="ko-KR" altLang="en-US" sz="1200" b="0" kern="1200" cap="none" dirty="0" smtClean="0">
                        <a:solidFill>
                          <a:schemeClr val="tx1"/>
                        </a:solidFill>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MX</a:t>
                      </a:r>
                      <a:endParaRPr lang="ko-KR" altLang="en-US" sz="1200" b="0" kern="1200" cap="none" dirty="0" smtClean="0">
                        <a:solidFill>
                          <a:schemeClr val="tx1"/>
                        </a:solidFill>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r>
              <a:tr h="356756">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9</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en-US" altLang="ko-KR" sz="1200" b="0" kern="1200" cap="none" dirty="0" smtClean="0">
                          <a:latin typeface="宋体" charset="0"/>
                          <a:ea typeface="宋体" charset="0"/>
                        </a:rPr>
                        <a:t>图像传感器</a:t>
                      </a:r>
                      <a:endParaRPr lang="ko-KR" altLang="en-US" sz="1200" b="0" kern="1200" cap="none" dirty="0" smtClean="0">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en-US" altLang="ko-KR" sz="1200" b="0" kern="1200" cap="none" dirty="0" smtClean="0">
                          <a:latin typeface="宋体" charset="0"/>
                          <a:ea typeface="宋体" charset="0"/>
                        </a:rPr>
                        <a:t>AR0143AT</a:t>
                      </a:r>
                      <a:endParaRPr lang="ko-KR" altLang="en-US" sz="1200" b="0" kern="1200" cap="none" dirty="0" smtClean="0">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zh-CN" altLang="en-US" sz="1200" b="0" kern="1200" cap="none" dirty="0" smtClean="0">
                          <a:latin typeface="宋体" charset="0"/>
                          <a:ea typeface="宋体" charset="0"/>
                        </a:rPr>
                        <a:t>镁光</a:t>
                      </a:r>
                      <a:endParaRPr lang="ko-KR" altLang="en-US" sz="1200" b="0" kern="1200" cap="none" dirty="0" smtClean="0">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r>
              <a:tr h="356756">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10</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en-US" altLang="ko-KR" sz="1200" b="0" kern="1200" cap="none" dirty="0" smtClean="0">
                          <a:latin typeface="宋体" charset="0"/>
                          <a:ea typeface="宋体" charset="0"/>
                        </a:rPr>
                        <a:t>镜头 </a:t>
                      </a:r>
                      <a:endParaRPr lang="ko-KR" altLang="en-US" sz="1200" b="0" kern="1200" cap="none" dirty="0" smtClean="0">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en-US" altLang="ko-KR" sz="1200" b="0" kern="1200" cap="none" dirty="0" smtClean="0">
                          <a:latin typeface="宋体" charset="0"/>
                          <a:ea typeface="宋体" charset="0"/>
                        </a:rPr>
                        <a:t>HK-9107AS-A1</a:t>
                      </a:r>
                      <a:endParaRPr lang="ko-KR" altLang="en-US" sz="1200" b="0" kern="1200" cap="none" dirty="0" smtClean="0">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en-US" altLang="ko-KR" sz="1200" b="0" kern="1200" cap="none" dirty="0" smtClean="0">
                          <a:latin typeface="宋体" charset="0"/>
                          <a:ea typeface="宋体" charset="0"/>
                        </a:rPr>
                        <a:t>光通电</a:t>
                      </a:r>
                      <a:endParaRPr lang="ko-KR" altLang="en-US" sz="1200" b="0" kern="1200" cap="none" dirty="0" smtClean="0">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r>
              <a:tr h="356756">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11</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zh-CN" altLang="en-US" sz="1200" b="0" kern="1200" cap="none" dirty="0" smtClean="0">
                          <a:latin typeface="宋体" charset="0"/>
                          <a:ea typeface="宋体" charset="0"/>
                        </a:rPr>
                        <a:t>控制器视频输出接口芯片</a:t>
                      </a:r>
                      <a:endParaRPr lang="ko-KR" altLang="en-US" sz="1200" b="0" kern="1200" cap="none" dirty="0" smtClean="0">
                        <a:latin typeface="宋体" charset="0"/>
                        <a:ea typeface="宋体" charset="0"/>
                      </a:endParaRPr>
                    </a:p>
                  </a:txBody>
                  <a:tcPr marL="53975" marR="539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en-US" altLang="ko-KR" sz="1200" b="0" kern="1200" cap="none" dirty="0" smtClean="0">
                          <a:latin typeface="宋体" charset="0"/>
                          <a:ea typeface="宋体" charset="0"/>
                        </a:rPr>
                        <a:t>9275</a:t>
                      </a:r>
                      <a:endParaRPr lang="ko-KR" altLang="en-US" sz="1200" b="0" kern="1200" cap="none" dirty="0" smtClean="0">
                        <a:latin typeface="宋体" charset="0"/>
                        <a:ea typeface="宋体" charset="0"/>
                      </a:endParaRPr>
                    </a:p>
                  </a:txBody>
                  <a:tcPr marL="107950"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zh-CN" altLang="en-US" sz="1200" b="0" kern="1200" cap="none" dirty="0" smtClean="0">
                          <a:latin typeface="宋体" charset="0"/>
                          <a:ea typeface="宋体" charset="0"/>
                        </a:rPr>
                        <a:t>美信</a:t>
                      </a:r>
                      <a:endParaRPr lang="ko-KR" altLang="en-US" sz="1200" b="0" kern="1200" cap="none" dirty="0" smtClean="0">
                        <a:latin typeface="宋体" charset="0"/>
                        <a:ea typeface="宋体" charset="0"/>
                      </a:endParaRPr>
                    </a:p>
                  </a:txBody>
                  <a:tcPr marL="107950" marR="71755" marT="0" marB="0" anchor="ctr">
                    <a:lnL w="12700" cap="flat" cmpd="sng" algn="ctr">
                      <a:solidFill>
                        <a:srgbClr val="000000"/>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r>
              <a:tr h="356756">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12</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cap="none" dirty="0" smtClean="0">
                          <a:latin typeface="宋体" charset="0"/>
                          <a:ea typeface="宋体" charset="0"/>
                        </a:rPr>
                        <a:t>控制器视频接收接口芯片</a:t>
                      </a:r>
                      <a:endParaRPr lang="ko-KR" altLang="en-US" sz="1200" b="0" kern="1200" cap="none" dirty="0" smtClean="0">
                        <a:latin typeface="宋体" charset="0"/>
                        <a:ea typeface="宋体" charset="0"/>
                      </a:endParaRPr>
                    </a:p>
                  </a:txBody>
                  <a:tcPr marL="53975" marR="539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en-US" altLang="ko-KR" sz="1200" b="0" kern="1200" cap="none" dirty="0" smtClean="0">
                          <a:latin typeface="宋体" charset="0"/>
                          <a:ea typeface="宋体" charset="0"/>
                        </a:rPr>
                        <a:t>9286</a:t>
                      </a:r>
                      <a:endParaRPr lang="ko-KR" altLang="en-US" sz="1200" b="0" kern="1200" cap="none" dirty="0" smtClean="0">
                        <a:latin typeface="宋体" charset="0"/>
                        <a:ea typeface="宋体" charset="0"/>
                      </a:endParaRPr>
                    </a:p>
                  </a:txBody>
                  <a:tcPr marL="107950"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cap="none" dirty="0" smtClean="0">
                          <a:latin typeface="宋体" charset="0"/>
                          <a:ea typeface="宋体" charset="0"/>
                        </a:rPr>
                        <a:t>美信</a:t>
                      </a:r>
                      <a:endParaRPr lang="ko-KR" altLang="en-US" sz="1200" b="0" kern="1200" cap="none" dirty="0" smtClean="0">
                        <a:latin typeface="宋体" charset="0"/>
                        <a:ea typeface="宋体" charset="0"/>
                      </a:endParaRPr>
                    </a:p>
                  </a:txBody>
                  <a:tcPr marL="107950" marR="71755" marT="0" marB="0" anchor="ctr">
                    <a:lnL w="12700" cap="flat" cmpd="sng" algn="ctr">
                      <a:solidFill>
                        <a:srgbClr val="000000"/>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r>
              <a:tr h="356756">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13</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zh-CN" altLang="en-US" sz="1200" b="0" kern="1200" cap="none" dirty="0" smtClean="0">
                          <a:latin typeface="宋体" charset="0"/>
                          <a:ea typeface="宋体" charset="0"/>
                        </a:rPr>
                        <a:t>摄像头视频输出接口芯片</a:t>
                      </a:r>
                      <a:endParaRPr lang="ko-KR" altLang="en-US" sz="1200" b="0" kern="1200" cap="none" dirty="0" smtClean="0">
                        <a:latin typeface="宋体" charset="0"/>
                        <a:ea typeface="宋体" charset="0"/>
                      </a:endParaRPr>
                    </a:p>
                  </a:txBody>
                  <a:tcPr marL="53975" marR="539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en-US" altLang="ko-KR" sz="1200" b="0" kern="1200" cap="none" dirty="0" smtClean="0">
                          <a:latin typeface="宋体" charset="0"/>
                          <a:ea typeface="宋体" charset="0"/>
                        </a:rPr>
                        <a:t>96705</a:t>
                      </a:r>
                      <a:endParaRPr lang="ko-KR" altLang="en-US" sz="1200" b="0" kern="1200" cap="none" dirty="0" smtClean="0">
                        <a:latin typeface="宋体" charset="0"/>
                        <a:ea typeface="宋体" charset="0"/>
                      </a:endParaRPr>
                    </a:p>
                  </a:txBody>
                  <a:tcPr marL="107950" marR="717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cap="none" dirty="0" smtClean="0">
                          <a:latin typeface="宋体" charset="0"/>
                          <a:ea typeface="宋体" charset="0"/>
                        </a:rPr>
                        <a:t>美信</a:t>
                      </a:r>
                      <a:endParaRPr lang="ko-KR" altLang="en-US" sz="1200" b="0" kern="1200" cap="none" dirty="0" smtClean="0">
                        <a:latin typeface="宋体" charset="0"/>
                        <a:ea typeface="宋体" charset="0"/>
                      </a:endParaRPr>
                    </a:p>
                  </a:txBody>
                  <a:tcPr marL="107950" marR="71755" marT="0" marB="0" anchor="ctr">
                    <a:lnL w="12700" cap="flat" cmpd="sng" algn="ctr">
                      <a:solidFill>
                        <a:srgbClr val="000000"/>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1"/>
          <p:cNvSpPr txBox="1"/>
          <p:nvPr/>
        </p:nvSpPr>
        <p:spPr>
          <a:xfrm>
            <a:off x="2209800" y="304800"/>
            <a:ext cx="6172200" cy="461665"/>
          </a:xfrm>
          <a:prstGeom prst="rect">
            <a:avLst/>
          </a:prstGeom>
          <a:noFill/>
          <a:ln w="9525">
            <a:noFill/>
          </a:ln>
        </p:spPr>
        <p:txBody>
          <a:bodyPr>
            <a:spAutoFit/>
          </a:bodyPr>
          <a:lstStyle/>
          <a:p>
            <a:r>
              <a:rPr lang="zh-CN" altLang="en-US" sz="2400" dirty="0">
                <a:latin typeface="+mn-ea"/>
                <a:ea typeface="+mn-ea"/>
              </a:rPr>
              <a:t>系统规格     </a:t>
            </a:r>
            <a:r>
              <a:rPr lang="zh-CN" altLang="en-US" sz="2400" dirty="0" smtClean="0">
                <a:latin typeface="+mn-ea"/>
                <a:ea typeface="+mn-ea"/>
              </a:rPr>
              <a:t>控制器系统参数   </a:t>
            </a:r>
            <a:endParaRPr lang="zh-CN" altLang="en-US" sz="2400" dirty="0">
              <a:latin typeface="+mn-ea"/>
              <a:ea typeface="+mn-ea"/>
            </a:endParaRPr>
          </a:p>
        </p:txBody>
      </p:sp>
      <p:graphicFrame>
        <p:nvGraphicFramePr>
          <p:cNvPr id="4" name="表格 3"/>
          <p:cNvGraphicFramePr>
            <a:graphicFrameLocks noGrp="1"/>
          </p:cNvGraphicFramePr>
          <p:nvPr/>
        </p:nvGraphicFramePr>
        <p:xfrm>
          <a:off x="683569" y="1196752"/>
          <a:ext cx="7698432" cy="4793615"/>
        </p:xfrm>
        <a:graphic>
          <a:graphicData uri="http://schemas.openxmlformats.org/drawingml/2006/table">
            <a:tbl>
              <a:tblPr>
                <a:tableStyleId>{00000000-0000-0000-0000-000000000000}</a:tableStyleId>
              </a:tblPr>
              <a:tblGrid>
                <a:gridCol w="962304"/>
                <a:gridCol w="3358040"/>
                <a:gridCol w="3378088"/>
              </a:tblGrid>
              <a:tr h="338455">
                <a:tc>
                  <a:txBody>
                    <a:bodyPr/>
                    <a:lstStyle/>
                    <a:p>
                      <a:pPr marL="0" indent="0" algn="ctr" defTabSz="914400" fontAlgn="base" latinLnBrk="0">
                        <a:lnSpc>
                          <a:spcPct val="100000"/>
                        </a:lnSpc>
                        <a:spcBef>
                          <a:spcPts val="0"/>
                        </a:spcBef>
                        <a:spcAft>
                          <a:spcPts val="0"/>
                        </a:spcAft>
                        <a:buFontTx/>
                        <a:buNone/>
                      </a:pPr>
                      <a:r>
                        <a:rPr lang="en-US" altLang="ko-KR" sz="1400" b="1" kern="1200" cap="none" dirty="0" smtClean="0">
                          <a:solidFill>
                            <a:schemeClr val="tx1"/>
                          </a:solidFill>
                          <a:latin typeface="宋体" charset="0"/>
                          <a:ea typeface="宋体" charset="0"/>
                        </a:rPr>
                        <a:t>No.</a:t>
                      </a:r>
                      <a:endParaRPr lang="ko-KR" altLang="en-US" sz="1400" b="1"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rgbClr val="FFFFFF"/>
                    </a:solidFill>
                  </a:tcPr>
                </a:tc>
                <a:tc>
                  <a:txBody>
                    <a:bodyPr/>
                    <a:lstStyle/>
                    <a:p>
                      <a:pPr marL="0" indent="0" algn="ctr" defTabSz="914400" fontAlgn="base" latinLnBrk="0">
                        <a:lnSpc>
                          <a:spcPct val="100000"/>
                        </a:lnSpc>
                        <a:spcBef>
                          <a:spcPts val="0"/>
                        </a:spcBef>
                        <a:spcAft>
                          <a:spcPts val="0"/>
                        </a:spcAft>
                        <a:buFontTx/>
                        <a:buNone/>
                      </a:pPr>
                      <a:r>
                        <a:rPr lang="en-US" altLang="ko-KR" sz="1400" b="1" kern="1200" cap="none" dirty="0" smtClean="0">
                          <a:solidFill>
                            <a:schemeClr val="tx1"/>
                          </a:solidFill>
                          <a:latin typeface="宋体" charset="0"/>
                          <a:ea typeface="宋体" charset="0"/>
                        </a:rPr>
                        <a:t>项目</a:t>
                      </a:r>
                      <a:endParaRPr lang="ko-KR" altLang="en-US" sz="1400" b="1"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rgbClr val="FFFFFF"/>
                    </a:solidFill>
                  </a:tcPr>
                </a:tc>
                <a:tc>
                  <a:txBody>
                    <a:bodyPr/>
                    <a:lstStyle/>
                    <a:p>
                      <a:pPr marL="0" indent="0" algn="ctr" defTabSz="914400" fontAlgn="base" latinLnBrk="0">
                        <a:lnSpc>
                          <a:spcPct val="100000"/>
                        </a:lnSpc>
                        <a:spcBef>
                          <a:spcPts val="0"/>
                        </a:spcBef>
                        <a:spcAft>
                          <a:spcPts val="0"/>
                        </a:spcAft>
                        <a:buFontTx/>
                        <a:buNone/>
                      </a:pPr>
                      <a:r>
                        <a:rPr lang="en-US" altLang="ko-KR" sz="1400" b="1" kern="1200" cap="none" dirty="0" smtClean="0">
                          <a:solidFill>
                            <a:schemeClr val="tx1"/>
                          </a:solidFill>
                          <a:latin typeface="宋体" charset="0"/>
                          <a:ea typeface="宋体" charset="0"/>
                        </a:rPr>
                        <a:t>描述</a:t>
                      </a:r>
                      <a:endParaRPr lang="ko-KR" altLang="en-US" sz="1400" b="1"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rgbClr val="FFFFFF"/>
                    </a:solidFill>
                  </a:tcPr>
                </a:tc>
              </a:tr>
              <a:tr h="338455">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1</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工作电压范围</a:t>
                      </a:r>
                      <a:endParaRPr lang="ko-KR" altLang="en-US" sz="12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 DC9 ～ 16V</a:t>
                      </a:r>
                      <a:endParaRPr lang="ko-KR" altLang="en-US" sz="1200" b="0" kern="1200" cap="none" dirty="0" smtClean="0">
                        <a:solidFill>
                          <a:schemeClr val="tx1"/>
                        </a:solidFill>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r>
              <a:tr h="338455">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2</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额定工作电流</a:t>
                      </a:r>
                      <a:endParaRPr lang="ko-KR" altLang="en-US" sz="12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latin typeface="宋体" charset="0"/>
                          <a:ea typeface="宋体" charset="0"/>
                        </a:rPr>
                        <a:t>≤</a:t>
                      </a:r>
                      <a:r>
                        <a:rPr lang="en-US" altLang="ko-KR" sz="1200" b="0" kern="1200" cap="none" dirty="0" smtClean="0">
                          <a:solidFill>
                            <a:schemeClr val="tx1"/>
                          </a:solidFill>
                          <a:latin typeface="宋体" charset="0"/>
                          <a:ea typeface="宋体" charset="0"/>
                        </a:rPr>
                        <a:t>600mA(DC 12V)</a:t>
                      </a:r>
                      <a:endParaRPr lang="ko-KR" altLang="en-US" sz="1200" b="0" kern="1200" cap="none" dirty="0" smtClean="0">
                        <a:solidFill>
                          <a:schemeClr val="tx1"/>
                        </a:solidFill>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r>
              <a:tr h="338455">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3</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静态电流</a:t>
                      </a:r>
                      <a:endParaRPr lang="ko-KR" altLang="en-US" sz="12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≤0.2mA</a:t>
                      </a:r>
                      <a:endParaRPr lang="ko-KR" altLang="en-US" sz="1200" b="0" kern="1200" cap="none" dirty="0" smtClean="0">
                        <a:solidFill>
                          <a:schemeClr val="tx1"/>
                        </a:solidFill>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r>
              <a:tr h="338455">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4</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功耗</a:t>
                      </a:r>
                      <a:endParaRPr lang="ko-KR" altLang="en-US" sz="12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≤7200mW</a:t>
                      </a:r>
                      <a:endParaRPr lang="ko-KR" altLang="en-US" sz="1200" b="0" kern="1200" cap="none" dirty="0" smtClean="0">
                        <a:solidFill>
                          <a:schemeClr val="tx1"/>
                        </a:solidFill>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r>
              <a:tr h="304800">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5</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err="1" smtClean="0">
                          <a:solidFill>
                            <a:schemeClr val="tx1"/>
                          </a:solidFill>
                          <a:latin typeface="宋体" charset="0"/>
                          <a:ea typeface="宋体" charset="0"/>
                        </a:rPr>
                        <a:t>通信</a:t>
                      </a:r>
                      <a:endParaRPr lang="ko-KR" altLang="en-US" sz="12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CAN</a:t>
                      </a:r>
                      <a:endParaRPr lang="ko-KR" altLang="en-US" sz="1200" b="0" kern="1200" cap="none" dirty="0" smtClean="0">
                        <a:solidFill>
                          <a:schemeClr val="tx1"/>
                        </a:solidFill>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r>
              <a:tr h="338455">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6</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工作温度</a:t>
                      </a:r>
                      <a:endParaRPr lang="ko-KR" altLang="en-US" sz="12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-40℃ ～ +85℃</a:t>
                      </a:r>
                      <a:endParaRPr lang="ko-KR" altLang="en-US" sz="1200" b="0" kern="1200" cap="none" dirty="0" smtClean="0">
                        <a:solidFill>
                          <a:schemeClr val="tx1"/>
                        </a:solidFill>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r>
              <a:tr h="338455">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7</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储存温度</a:t>
                      </a:r>
                      <a:endParaRPr lang="ko-KR" altLang="en-US" sz="12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-40℃ ～ +105℃</a:t>
                      </a:r>
                      <a:endParaRPr lang="ko-KR" altLang="en-US" sz="1200" b="0" kern="1200" cap="none" dirty="0" smtClean="0">
                        <a:solidFill>
                          <a:schemeClr val="tx1"/>
                        </a:solidFill>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r>
              <a:tr h="338455">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8</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工作湿度</a:t>
                      </a:r>
                      <a:endParaRPr lang="ko-KR" altLang="en-US" sz="12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10% ～ 95%</a:t>
                      </a:r>
                      <a:endParaRPr lang="ko-KR" altLang="en-US" sz="1200" b="0" kern="1200" cap="none" dirty="0" smtClean="0">
                        <a:solidFill>
                          <a:schemeClr val="tx1"/>
                        </a:solidFill>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r>
              <a:tr h="338455">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9</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全景可视范围</a:t>
                      </a:r>
                      <a:endParaRPr lang="ko-KR" altLang="en-US" sz="12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左右：2m, 前：2m,后：3m；</a:t>
                      </a:r>
                      <a:endParaRPr lang="ko-KR" altLang="en-US" sz="1200" b="0" kern="1200" cap="none" dirty="0" smtClean="0">
                        <a:solidFill>
                          <a:schemeClr val="tx1"/>
                        </a:solidFill>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r>
              <a:tr h="427355">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10</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显示比例（全景图：方位图）</a:t>
                      </a:r>
                      <a:endParaRPr lang="ko-KR" altLang="en-US" sz="12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2 ：3</a:t>
                      </a:r>
                      <a:endParaRPr lang="ko-KR" altLang="en-US" sz="1200" b="0" kern="1200" cap="none" dirty="0" smtClean="0">
                        <a:solidFill>
                          <a:schemeClr val="tx1"/>
                        </a:solidFill>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r>
              <a:tr h="338455">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11</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输出视频格式</a:t>
                      </a:r>
                      <a:endParaRPr lang="ko-KR" altLang="en-US" sz="12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solidFill>
                            <a:schemeClr val="tx1"/>
                          </a:solidFill>
                          <a:latin typeface="宋体" charset="0"/>
                          <a:ea typeface="宋体" charset="0"/>
                        </a:rPr>
                        <a:t>LVDS  RGB888</a:t>
                      </a:r>
                      <a:endParaRPr lang="ko-KR" altLang="en-US" sz="1200" b="0" kern="1200" cap="none" dirty="0" smtClean="0">
                        <a:latin typeface="宋体" charset="0"/>
                        <a:ea typeface="宋体" charset="0"/>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r>
              <a:tr h="338455">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12</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zh-CN" altLang="en-US" sz="1200" b="0" kern="1200" cap="none" dirty="0" smtClean="0">
                          <a:solidFill>
                            <a:schemeClr val="tx1"/>
                          </a:solidFill>
                          <a:latin typeface="宋体" charset="0"/>
                          <a:ea typeface="宋体" charset="0"/>
                        </a:rPr>
                        <a:t>输出帧率</a:t>
                      </a:r>
                      <a:endParaRPr lang="ko-KR" altLang="en-US" sz="1200" b="0" kern="1200" cap="none" dirty="0" smtClean="0">
                        <a:solidFill>
                          <a:schemeClr val="tx1"/>
                        </a:solidFill>
                        <a:latin typeface="宋体" charset="0"/>
                        <a:ea typeface="宋体" charset="0"/>
                      </a:endParaRPr>
                    </a:p>
                  </a:txBody>
                  <a:tcPr marL="53975" marR="539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latin typeface="宋体" charset="0"/>
                          <a:ea typeface="宋体" charset="0"/>
                        </a:rPr>
                        <a:t>30fps</a:t>
                      </a:r>
                      <a:endParaRPr lang="ko-KR" altLang="en-US" sz="1200" b="0" kern="1200" cap="none" dirty="0" smtClean="0">
                        <a:latin typeface="宋体" charset="0"/>
                        <a:ea typeface="宋体" charset="0"/>
                      </a:endParaRPr>
                    </a:p>
                  </a:txBody>
                  <a:tcPr marL="107950" marR="71755" marT="0" marB="0" anchor="ctr">
                    <a:lnL w="12700" cap="flat" cmpd="sng" algn="ctr">
                      <a:solidFill>
                        <a:srgbClr val="000000"/>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r>
              <a:tr h="338455">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solidFill>
                            <a:schemeClr val="tx1"/>
                          </a:solidFill>
                          <a:latin typeface="宋体" charset="0"/>
                          <a:ea typeface="宋体" charset="0"/>
                        </a:rPr>
                        <a:t>13</a:t>
                      </a:r>
                      <a:endParaRPr lang="ko-KR" altLang="en-US" sz="1400" b="0" kern="1200" cap="none" dirty="0" smtClean="0">
                        <a:solidFill>
                          <a:schemeClr val="tx1"/>
                        </a:solidFill>
                        <a:latin typeface="宋体" charset="0"/>
                        <a:ea typeface="宋体" charset="0"/>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zh-CN" altLang="en-US" sz="1200" b="0" kern="1200" cap="none" dirty="0" smtClean="0">
                          <a:solidFill>
                            <a:schemeClr val="tx1"/>
                          </a:solidFill>
                          <a:latin typeface="宋体" charset="0"/>
                          <a:ea typeface="宋体" charset="0"/>
                        </a:rPr>
                        <a:t>输出图像分辨率</a:t>
                      </a:r>
                      <a:endParaRPr lang="ko-KR" altLang="en-US" sz="1200" b="0" kern="1200" cap="none" dirty="0" smtClean="0">
                        <a:solidFill>
                          <a:schemeClr val="tx1"/>
                        </a:solidFill>
                        <a:latin typeface="宋体" charset="0"/>
                        <a:ea typeface="宋体" charset="0"/>
                      </a:endParaRPr>
                    </a:p>
                  </a:txBody>
                  <a:tcPr marL="53975" marR="539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200" b="0" kern="1200" cap="none" dirty="0" smtClean="0">
                          <a:latin typeface="宋体" charset="0"/>
                          <a:ea typeface="宋体" charset="0"/>
                        </a:rPr>
                        <a:t>1280</a:t>
                      </a:r>
                      <a:r>
                        <a:rPr lang="zh-CN" altLang="en-US" sz="1200" b="0" kern="1200" cap="none" dirty="0" smtClean="0">
                          <a:latin typeface="宋体" charset="0"/>
                          <a:ea typeface="宋体" charset="0"/>
                        </a:rPr>
                        <a:t>*</a:t>
                      </a:r>
                      <a:r>
                        <a:rPr lang="en-US" altLang="zh-CN" sz="1200" b="0" kern="1200" cap="none" dirty="0" smtClean="0">
                          <a:latin typeface="宋体" charset="0"/>
                          <a:ea typeface="宋体" charset="0"/>
                        </a:rPr>
                        <a:t>720</a:t>
                      </a:r>
                      <a:endParaRPr lang="ko-KR" altLang="en-US" sz="1200" b="0" kern="1200" cap="none" dirty="0" smtClean="0">
                        <a:latin typeface="宋体" charset="0"/>
                        <a:ea typeface="宋体" charset="0"/>
                      </a:endParaRPr>
                    </a:p>
                  </a:txBody>
                  <a:tcPr marL="107950" marR="71755" marT="0" marB="0" anchor="ctr">
                    <a:lnL w="12700" cap="flat" cmpd="sng" algn="ctr">
                      <a:solidFill>
                        <a:srgbClr val="000000"/>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1"/>
          <p:cNvSpPr txBox="1"/>
          <p:nvPr/>
        </p:nvSpPr>
        <p:spPr>
          <a:xfrm>
            <a:off x="2209800" y="304800"/>
            <a:ext cx="6172200" cy="462280"/>
          </a:xfrm>
          <a:prstGeom prst="rect">
            <a:avLst/>
          </a:prstGeom>
          <a:noFill/>
          <a:ln w="9525">
            <a:noFill/>
          </a:ln>
        </p:spPr>
        <p:txBody>
          <a:bodyPr>
            <a:spAutoFit/>
          </a:bodyPr>
          <a:lstStyle/>
          <a:p>
            <a:r>
              <a:rPr lang="zh-CN" altLang="en-US" sz="2400" dirty="0">
                <a:latin typeface="+mn-ea"/>
                <a:ea typeface="+mn-ea"/>
              </a:rPr>
              <a:t>系统规格     主机性能   </a:t>
            </a:r>
          </a:p>
        </p:txBody>
      </p:sp>
      <p:sp>
        <p:nvSpPr>
          <p:cNvPr id="15363" name="TextBox 2"/>
          <p:cNvSpPr txBox="1"/>
          <p:nvPr/>
        </p:nvSpPr>
        <p:spPr>
          <a:xfrm>
            <a:off x="1687830" y="1219200"/>
            <a:ext cx="6210935" cy="3816429"/>
          </a:xfrm>
          <a:prstGeom prst="rect">
            <a:avLst/>
          </a:prstGeom>
          <a:noFill/>
          <a:ln w="9525">
            <a:noFill/>
          </a:ln>
        </p:spPr>
        <p:txBody>
          <a:bodyPr vert="horz" wrap="square" lIns="91440" tIns="45720" rIns="91440" bIns="45720" numCol="1" anchor="t">
            <a:spAutoFit/>
          </a:bodyPr>
          <a:lstStyle/>
          <a:p>
            <a:pPr marL="0" indent="0" algn="l" defTabSz="914400" eaLnBrk="0" fontAlgn="base" latinLnBrk="0">
              <a:lnSpc>
                <a:spcPct val="200000"/>
              </a:lnSpc>
              <a:spcBef>
                <a:spcPts val="0"/>
              </a:spcBef>
              <a:spcAft>
                <a:spcPts val="0"/>
              </a:spcAft>
              <a:buFont typeface="Wingdings" panose="05000000000000000000"/>
              <a:buChar char="l"/>
            </a:pPr>
            <a:r>
              <a:rPr lang="zh-CN" altLang="en-US" sz="1600" b="0" cap="none" dirty="0" smtClean="0">
                <a:latin typeface="宋体" panose="02010600030101010101" pitchFamily="2" charset="-122"/>
                <a:ea typeface="宋体" panose="02010600030101010101" pitchFamily="2" charset="-122"/>
              </a:rPr>
              <a:t>  关机状态：主机上所有</a:t>
            </a:r>
            <a:r>
              <a:rPr lang="en-US" altLang="zh-CN" sz="1600" b="0" cap="none" dirty="0" smtClean="0">
                <a:latin typeface="宋体" panose="02010600030101010101" pitchFamily="2" charset="-122"/>
                <a:ea typeface="宋体" panose="02010600030101010101" pitchFamily="2" charset="-122"/>
              </a:rPr>
              <a:t>IC</a:t>
            </a:r>
            <a:r>
              <a:rPr lang="zh-CN" altLang="en-US" sz="1600" b="0" cap="none" dirty="0" smtClean="0">
                <a:latin typeface="宋体" panose="02010600030101010101" pitchFamily="2" charset="-122"/>
                <a:ea typeface="宋体" panose="02010600030101010101" pitchFamily="2" charset="-122"/>
              </a:rPr>
              <a:t>均断电，系统仅有暗电流消耗</a:t>
            </a:r>
            <a:endParaRPr lang="en-US" altLang="zh-CN" sz="16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 typeface="Wingdings" panose="05000000000000000000"/>
              <a:buChar char="l"/>
            </a:pPr>
            <a:r>
              <a:rPr lang="en-US" altLang="ko-KR" sz="1600" b="0" cap="none" dirty="0" smtClean="0">
                <a:latin typeface="宋体" panose="02010600030101010101" pitchFamily="2" charset="-122"/>
                <a:ea typeface="宋体" panose="02010600030101010101" pitchFamily="2" charset="-122"/>
              </a:rPr>
              <a:t>  </a:t>
            </a:r>
            <a:r>
              <a:rPr lang="en-US" altLang="ko-KR" sz="1600" b="0" cap="none" dirty="0" err="1" smtClean="0">
                <a:latin typeface="宋体" panose="02010600030101010101" pitchFamily="2" charset="-122"/>
                <a:ea typeface="宋体" panose="02010600030101010101" pitchFamily="2" charset="-122"/>
              </a:rPr>
              <a:t>待机状态：除主要核心部件保持供电外，其它部件</a:t>
            </a:r>
            <a:r>
              <a:rPr lang="zh-CN" altLang="en-US" sz="1600" b="0" cap="none" dirty="0" smtClean="0">
                <a:latin typeface="宋体" panose="02010600030101010101" pitchFamily="2" charset="-122"/>
                <a:ea typeface="宋体" panose="02010600030101010101" pitchFamily="2" charset="-122"/>
              </a:rPr>
              <a:t>（例如摄像头）</a:t>
            </a:r>
            <a:r>
              <a:rPr lang="en-US" altLang="ko-KR" sz="1600" b="0" cap="none" dirty="0" err="1" smtClean="0">
                <a:latin typeface="宋体" panose="02010600030101010101" pitchFamily="2" charset="-122"/>
                <a:ea typeface="宋体" panose="02010600030101010101" pitchFamily="2" charset="-122"/>
              </a:rPr>
              <a:t>都处于断电状态</a:t>
            </a:r>
            <a:endParaRPr lang="ko-KR" altLang="en-US" sz="16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 typeface="Wingdings" panose="05000000000000000000"/>
              <a:buChar char="l"/>
            </a:pPr>
            <a:r>
              <a:rPr lang="en-US" altLang="ko-KR" sz="1600" b="0" cap="none" dirty="0" smtClean="0">
                <a:latin typeface="宋体" panose="02010600030101010101" pitchFamily="2" charset="-122"/>
                <a:ea typeface="宋体" panose="02010600030101010101" pitchFamily="2" charset="-122"/>
              </a:rPr>
              <a:t>  工作状态：系统正常工作，对外输出全景泊车视频图像</a:t>
            </a:r>
            <a:endParaRPr lang="ko-KR" altLang="en-US" sz="16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 typeface="Wingdings" panose="05000000000000000000"/>
              <a:buChar char="l"/>
            </a:pPr>
            <a:r>
              <a:rPr lang="en-US" altLang="ko-KR" sz="1600" b="0" cap="none" dirty="0" smtClean="0">
                <a:latin typeface="宋体" panose="02010600030101010101" pitchFamily="2" charset="-122"/>
                <a:ea typeface="宋体" panose="02010600030101010101" pitchFamily="2" charset="-122"/>
              </a:rPr>
              <a:t>  冷开机时间：≤6秒</a:t>
            </a:r>
            <a:endParaRPr lang="ko-KR" altLang="en-US" sz="16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 typeface="Wingdings" panose="05000000000000000000"/>
              <a:buChar char="l"/>
            </a:pPr>
            <a:r>
              <a:rPr lang="en-US" altLang="ko-KR" sz="1600" b="0" cap="none" dirty="0" smtClean="0">
                <a:latin typeface="宋体" panose="02010600030101010101" pitchFamily="2" charset="-122"/>
                <a:ea typeface="宋体" panose="02010600030101010101" pitchFamily="2" charset="-122"/>
              </a:rPr>
              <a:t>  待机状态转到工作状态时间：≤1秒</a:t>
            </a:r>
            <a:endParaRPr lang="ko-KR" altLang="en-US" sz="16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 typeface="Wingdings" panose="05000000000000000000"/>
              <a:buChar char="l"/>
            </a:pPr>
            <a:r>
              <a:rPr lang="en-US" altLang="ko-KR" sz="1600" b="0" cap="none" dirty="0" smtClean="0">
                <a:latin typeface="宋体" panose="02010600030101010101" pitchFamily="2" charset="-122"/>
                <a:ea typeface="宋体" panose="02010600030101010101" pitchFamily="2" charset="-122"/>
              </a:rPr>
              <a:t>  </a:t>
            </a:r>
            <a:r>
              <a:rPr lang="zh-CN" altLang="en-US" sz="1600" b="0" cap="none" dirty="0" smtClean="0">
                <a:latin typeface="宋体" panose="02010600030101010101" pitchFamily="2" charset="-122"/>
                <a:ea typeface="宋体" panose="02010600030101010101" pitchFamily="2" charset="-122"/>
              </a:rPr>
              <a:t>工作</a:t>
            </a:r>
            <a:r>
              <a:rPr lang="en-US" altLang="ko-KR" sz="1600" b="0" cap="none" dirty="0" err="1" smtClean="0">
                <a:latin typeface="宋体" panose="02010600030101010101" pitchFamily="2" charset="-122"/>
                <a:ea typeface="宋体" panose="02010600030101010101" pitchFamily="2" charset="-122"/>
              </a:rPr>
              <a:t>状态转到</a:t>
            </a:r>
            <a:r>
              <a:rPr lang="zh-CN" altLang="en-US" sz="1600" b="0" cap="none" dirty="0" smtClean="0">
                <a:latin typeface="宋体" panose="02010600030101010101" pitchFamily="2" charset="-122"/>
                <a:ea typeface="宋体" panose="02010600030101010101" pitchFamily="2" charset="-122"/>
              </a:rPr>
              <a:t>待机</a:t>
            </a:r>
            <a:r>
              <a:rPr lang="en-US" altLang="ko-KR" sz="1600" b="0" cap="none" dirty="0" err="1" smtClean="0">
                <a:latin typeface="宋体" panose="02010600030101010101" pitchFamily="2" charset="-122"/>
                <a:ea typeface="宋体" panose="02010600030101010101" pitchFamily="2" charset="-122"/>
              </a:rPr>
              <a:t>状态时间</a:t>
            </a:r>
            <a:r>
              <a:rPr lang="en-US" altLang="ko-KR" sz="1600" b="0" cap="none" dirty="0" smtClean="0">
                <a:latin typeface="宋体" panose="02010600030101010101" pitchFamily="2" charset="-122"/>
                <a:ea typeface="宋体" panose="02010600030101010101" pitchFamily="2" charset="-122"/>
              </a:rPr>
              <a:t>：≤1秒</a:t>
            </a:r>
            <a:endParaRPr lang="ko-KR" altLang="en-US" sz="16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100000"/>
              </a:lnSpc>
              <a:spcBef>
                <a:spcPts val="0"/>
              </a:spcBef>
              <a:spcAft>
                <a:spcPts val="0"/>
              </a:spcAft>
              <a:buFontTx/>
              <a:buNone/>
            </a:pPr>
            <a:endParaRPr lang="ko-KR" altLang="en-US" sz="1800" b="0" cap="none" dirty="0" smtClean="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2"/>
          <p:cNvSpPr txBox="1"/>
          <p:nvPr/>
        </p:nvSpPr>
        <p:spPr>
          <a:xfrm>
            <a:off x="2209800" y="304800"/>
            <a:ext cx="6172200" cy="462280"/>
          </a:xfrm>
          <a:prstGeom prst="rect">
            <a:avLst/>
          </a:prstGeom>
          <a:noFill/>
          <a:ln w="9525">
            <a:noFill/>
          </a:ln>
        </p:spPr>
        <p:txBody>
          <a:bodyPr>
            <a:spAutoFit/>
          </a:bodyPr>
          <a:lstStyle/>
          <a:p>
            <a:r>
              <a:rPr lang="zh-CN" altLang="en-US" sz="2400" dirty="0">
                <a:latin typeface="+mn-ea"/>
                <a:ea typeface="+mn-ea"/>
              </a:rPr>
              <a:t>系统规格     摄像头参数   </a:t>
            </a:r>
          </a:p>
        </p:txBody>
      </p:sp>
      <p:graphicFrame>
        <p:nvGraphicFramePr>
          <p:cNvPr id="16387" name="表格 16386"/>
          <p:cNvGraphicFramePr>
            <a:graphicFrameLocks noGrp="1"/>
          </p:cNvGraphicFramePr>
          <p:nvPr/>
        </p:nvGraphicFramePr>
        <p:xfrm>
          <a:off x="838200" y="1124741"/>
          <a:ext cx="7543800" cy="4968557"/>
        </p:xfrm>
        <a:graphic>
          <a:graphicData uri="http://schemas.openxmlformats.org/drawingml/2006/table">
            <a:tbl>
              <a:tblPr>
                <a:tableStyleId>{00000000-0000-0000-0000-000000000000}</a:tableStyleId>
              </a:tblPr>
              <a:tblGrid>
                <a:gridCol w="933254"/>
                <a:gridCol w="3110845"/>
                <a:gridCol w="3499701"/>
              </a:tblGrid>
              <a:tr h="451687">
                <a:tc>
                  <a:txBody>
                    <a:bodyPr/>
                    <a:lstStyle/>
                    <a:p>
                      <a:pPr marL="0" indent="0" algn="ctr" defTabSz="914400" fontAlgn="auto" latinLnBrk="0">
                        <a:lnSpc>
                          <a:spcPct val="100000"/>
                        </a:lnSpc>
                        <a:spcBef>
                          <a:spcPts val="0"/>
                        </a:spcBef>
                        <a:spcAft>
                          <a:spcPts val="0"/>
                        </a:spcAft>
                        <a:buFontTx/>
                        <a:buNone/>
                      </a:pPr>
                      <a:r>
                        <a:rPr lang="en-US" altLang="ko-KR" sz="1400" b="1" kern="1200" cap="none" dirty="0" smtClean="0">
                          <a:latin typeface="宋体" panose="02010600030101010101" pitchFamily="2" charset="-122"/>
                          <a:ea typeface="宋体" panose="02010600030101010101" pitchFamily="2" charset="-122"/>
                        </a:rPr>
                        <a:t>No.</a:t>
                      </a:r>
                      <a:endParaRPr lang="ko-KR" altLang="en-US" sz="1400" b="1" kern="1200" cap="none" dirty="0" smtClean="0">
                        <a:latin typeface="宋体" panose="02010600030101010101" pitchFamily="2" charset="-122"/>
                        <a:ea typeface="宋体" panose="02010600030101010101" pitchFamily="2" charset="-122"/>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solidFill>
                      <a:srgbClr val="FFFFFF"/>
                    </a:solidFill>
                  </a:tcPr>
                </a:tc>
                <a:tc>
                  <a:txBody>
                    <a:bodyPr/>
                    <a:lstStyle/>
                    <a:p>
                      <a:pPr marL="0" indent="0" algn="ctr" defTabSz="914400" fontAlgn="auto" latinLnBrk="0">
                        <a:lnSpc>
                          <a:spcPct val="100000"/>
                        </a:lnSpc>
                        <a:spcBef>
                          <a:spcPts val="0"/>
                        </a:spcBef>
                        <a:spcAft>
                          <a:spcPts val="0"/>
                        </a:spcAft>
                        <a:buFontTx/>
                        <a:buNone/>
                      </a:pPr>
                      <a:r>
                        <a:rPr lang="en-US" altLang="ko-KR" sz="1400" b="1" kern="1200" cap="none" dirty="0" smtClean="0">
                          <a:latin typeface="宋体" panose="02010600030101010101" pitchFamily="2" charset="-122"/>
                          <a:ea typeface="宋体" panose="02010600030101010101" pitchFamily="2" charset="-122"/>
                        </a:rPr>
                        <a:t>项目</a:t>
                      </a:r>
                      <a:endParaRPr lang="ko-KR" altLang="en-US" sz="1400" b="1" kern="1200" cap="none" dirty="0" smtClean="0">
                        <a:latin typeface="宋体" panose="02010600030101010101" pitchFamily="2" charset="-122"/>
                        <a:ea typeface="宋体" panose="02010600030101010101" pitchFamily="2" charset="-122"/>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solidFill>
                      <a:srgbClr val="FFFFFF"/>
                    </a:solidFill>
                  </a:tcPr>
                </a:tc>
                <a:tc>
                  <a:txBody>
                    <a:bodyPr/>
                    <a:lstStyle/>
                    <a:p>
                      <a:pPr marL="0" indent="0" algn="ctr" defTabSz="914400" fontAlgn="auto" latinLnBrk="0">
                        <a:lnSpc>
                          <a:spcPct val="100000"/>
                        </a:lnSpc>
                        <a:spcBef>
                          <a:spcPts val="0"/>
                        </a:spcBef>
                        <a:spcAft>
                          <a:spcPts val="0"/>
                        </a:spcAft>
                        <a:buFontTx/>
                        <a:buNone/>
                      </a:pPr>
                      <a:r>
                        <a:rPr lang="en-US" altLang="ko-KR" sz="1400" b="1" kern="1200" cap="none" dirty="0" smtClean="0">
                          <a:latin typeface="宋体" panose="02010600030101010101" pitchFamily="2" charset="-122"/>
                          <a:ea typeface="宋体" panose="02010600030101010101" pitchFamily="2" charset="-122"/>
                        </a:rPr>
                        <a:t>描述</a:t>
                      </a:r>
                      <a:endParaRPr lang="ko-KR" altLang="en-US" sz="1400" b="1" kern="1200" cap="none" dirty="0" smtClean="0">
                        <a:latin typeface="宋体" panose="02010600030101010101" pitchFamily="2" charset="-122"/>
                        <a:ea typeface="宋体" panose="02010600030101010101" pitchFamily="2" charset="-122"/>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solidFill>
                      <a:srgbClr val="FFFFFF"/>
                    </a:solidFill>
                  </a:tcPr>
                </a:tc>
              </a:tr>
              <a:tr h="451687">
                <a:tc>
                  <a:txBody>
                    <a:bodyPr/>
                    <a:lstStyle/>
                    <a:p>
                      <a:pPr marL="0" indent="0" algn="ctr" defTabSz="914400" fontAlgn="auto" latinLnBrk="0">
                        <a:lnSpc>
                          <a:spcPct val="100000"/>
                        </a:lnSpc>
                        <a:spcBef>
                          <a:spcPts val="0"/>
                        </a:spcBef>
                        <a:spcAft>
                          <a:spcPts val="0"/>
                        </a:spcAft>
                        <a:buFontTx/>
                        <a:buNone/>
                      </a:pPr>
                      <a:r>
                        <a:rPr lang="en-US" altLang="ko-KR" sz="1400" b="0" kern="1200" cap="none" dirty="0" smtClean="0">
                          <a:latin typeface="宋体" panose="02010600030101010101" pitchFamily="2" charset="-122"/>
                          <a:ea typeface="宋体" panose="02010600030101010101" pitchFamily="2" charset="-122"/>
                        </a:rPr>
                        <a:t>1</a:t>
                      </a:r>
                      <a:endParaRPr lang="ko-KR" altLang="en-US" sz="1400" b="0" kern="1200" cap="none" dirty="0" smtClean="0">
                        <a:latin typeface="宋体" panose="02010600030101010101" pitchFamily="2" charset="-122"/>
                        <a:ea typeface="宋体" panose="02010600030101010101" pitchFamily="2" charset="-122"/>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en-US" altLang="ko-KR" sz="1400" b="0" kern="1200" cap="none" dirty="0" smtClean="0">
                          <a:latin typeface="宋体" panose="02010600030101010101" pitchFamily="2" charset="-122"/>
                          <a:ea typeface="宋体" panose="02010600030101010101" pitchFamily="2" charset="-122"/>
                        </a:rPr>
                        <a:t>工作电压</a:t>
                      </a:r>
                      <a:endParaRPr lang="ko-KR" altLang="en-US" sz="1400" b="0" kern="1200" cap="none" dirty="0" smtClean="0">
                        <a:latin typeface="宋体" panose="02010600030101010101" pitchFamily="2" charset="-122"/>
                        <a:ea typeface="宋体" panose="02010600030101010101" pitchFamily="2" charset="-122"/>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en-US" altLang="ko-KR" sz="1400" b="0" kern="1200" cap="none" dirty="0" smtClean="0">
                          <a:latin typeface="宋体" panose="02010600030101010101" pitchFamily="2" charset="-122"/>
                          <a:ea typeface="宋体" panose="02010600030101010101" pitchFamily="2" charset="-122"/>
                        </a:rPr>
                        <a:t> DC5V</a:t>
                      </a:r>
                      <a:endParaRPr lang="ko-KR" altLang="en-US" sz="1400" b="0" kern="1200" cap="none" dirty="0" smtClean="0">
                        <a:latin typeface="宋体" panose="02010600030101010101" pitchFamily="2" charset="-122"/>
                        <a:ea typeface="宋体" panose="02010600030101010101" pitchFamily="2" charset="-122"/>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r>
              <a:tr h="451687">
                <a:tc>
                  <a:txBody>
                    <a:bodyPr/>
                    <a:lstStyle/>
                    <a:p>
                      <a:pPr marL="0" indent="0" algn="ctr" defTabSz="914400" fontAlgn="auto" latinLnBrk="0">
                        <a:lnSpc>
                          <a:spcPct val="100000"/>
                        </a:lnSpc>
                        <a:spcBef>
                          <a:spcPts val="0"/>
                        </a:spcBef>
                        <a:spcAft>
                          <a:spcPts val="0"/>
                        </a:spcAft>
                        <a:buFontTx/>
                        <a:buNone/>
                      </a:pPr>
                      <a:r>
                        <a:rPr lang="en-US" altLang="ko-KR" sz="1400" b="0" kern="1200" cap="none" dirty="0" smtClean="0">
                          <a:latin typeface="宋体" panose="02010600030101010101" pitchFamily="2" charset="-122"/>
                          <a:ea typeface="宋体" panose="02010600030101010101" pitchFamily="2" charset="-122"/>
                        </a:rPr>
                        <a:t>2</a:t>
                      </a:r>
                      <a:endParaRPr lang="ko-KR" altLang="en-US" sz="1400" b="0" kern="1200" cap="none" dirty="0" smtClean="0">
                        <a:latin typeface="宋体" panose="02010600030101010101" pitchFamily="2" charset="-122"/>
                        <a:ea typeface="宋体" panose="02010600030101010101" pitchFamily="2" charset="-122"/>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zh-CN" altLang="en-US" sz="1400" b="0" kern="1200" cap="none" dirty="0" smtClean="0">
                          <a:latin typeface="宋体" panose="02010600030101010101" pitchFamily="2" charset="-122"/>
                          <a:ea typeface="宋体" panose="02010600030101010101" pitchFamily="2" charset="-122"/>
                        </a:rPr>
                        <a:t>动态范围</a:t>
                      </a:r>
                      <a:endParaRPr lang="ko-KR" altLang="en-US" sz="1400" b="0" kern="1200" cap="none" dirty="0" smtClean="0">
                        <a:latin typeface="宋体" panose="02010600030101010101" pitchFamily="2" charset="-122"/>
                        <a:ea typeface="宋体" panose="02010600030101010101" pitchFamily="2" charset="-122"/>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en-US" altLang="ko-KR" sz="1400" b="0" kern="1200" cap="none" dirty="0" smtClean="0">
                          <a:latin typeface="宋体" panose="02010600030101010101" pitchFamily="2" charset="-122"/>
                          <a:ea typeface="宋体" panose="02010600030101010101" pitchFamily="2" charset="-122"/>
                        </a:rPr>
                        <a:t>≥120DB</a:t>
                      </a:r>
                      <a:endParaRPr lang="ko-KR" altLang="en-US" sz="1400" b="0" kern="1200" cap="none" dirty="0" smtClean="0">
                        <a:latin typeface="宋体" panose="02010600030101010101" pitchFamily="2" charset="-122"/>
                        <a:ea typeface="宋体" panose="02010600030101010101" pitchFamily="2" charset="-122"/>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r>
              <a:tr h="451687">
                <a:tc>
                  <a:txBody>
                    <a:bodyPr/>
                    <a:lstStyle/>
                    <a:p>
                      <a:pPr marL="0" indent="0" algn="ctr" defTabSz="914400" fontAlgn="auto" latinLnBrk="0">
                        <a:lnSpc>
                          <a:spcPct val="100000"/>
                        </a:lnSpc>
                        <a:spcBef>
                          <a:spcPts val="0"/>
                        </a:spcBef>
                        <a:spcAft>
                          <a:spcPts val="0"/>
                        </a:spcAft>
                        <a:buFontTx/>
                        <a:buNone/>
                      </a:pPr>
                      <a:r>
                        <a:rPr lang="en-US" altLang="ko-KR" sz="1400" b="0" kern="1200" cap="none" dirty="0" smtClean="0">
                          <a:latin typeface="宋体" panose="02010600030101010101" pitchFamily="2" charset="-122"/>
                          <a:ea typeface="宋体" panose="02010600030101010101" pitchFamily="2" charset="-122"/>
                        </a:rPr>
                        <a:t>3</a:t>
                      </a:r>
                      <a:endParaRPr lang="ko-KR" altLang="en-US" sz="1400" b="0" kern="1200" cap="none" dirty="0" smtClean="0">
                        <a:latin typeface="宋体" panose="02010600030101010101" pitchFamily="2" charset="-122"/>
                        <a:ea typeface="宋体" panose="02010600030101010101" pitchFamily="2" charset="-122"/>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zh-CN" altLang="en-US" sz="1400" b="0" kern="1200" cap="none" dirty="0" smtClean="0">
                          <a:latin typeface="宋体" panose="02010600030101010101" pitchFamily="2" charset="-122"/>
                          <a:ea typeface="宋体" panose="02010600030101010101" pitchFamily="2" charset="-122"/>
                        </a:rPr>
                        <a:t>清晰度</a:t>
                      </a:r>
                      <a:endParaRPr lang="ko-KR" altLang="en-US" sz="1400" b="0" kern="1200" cap="none" dirty="0" smtClean="0">
                        <a:latin typeface="宋体" panose="02010600030101010101" pitchFamily="2" charset="-122"/>
                        <a:ea typeface="宋体" panose="02010600030101010101" pitchFamily="2" charset="-122"/>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zh-CN" altLang="en-US" sz="1400" b="0" kern="1200" cap="none" dirty="0" smtClean="0">
                          <a:latin typeface="宋体" panose="02010600030101010101" pitchFamily="2" charset="-122"/>
                          <a:ea typeface="宋体" panose="02010600030101010101" pitchFamily="2" charset="-122"/>
                        </a:rPr>
                        <a:t>中心</a:t>
                      </a:r>
                      <a:r>
                        <a:rPr lang="en-US" altLang="ko-KR" sz="1400" b="0" kern="1200" cap="none" dirty="0" smtClean="0">
                          <a:latin typeface="宋体" panose="02010600030101010101" pitchFamily="2" charset="-122"/>
                          <a:ea typeface="宋体" panose="02010600030101010101" pitchFamily="2" charset="-122"/>
                        </a:rPr>
                        <a:t>≥600T</a:t>
                      </a:r>
                      <a:r>
                        <a:rPr lang="en-US" altLang="zh-CN" sz="1400" b="0" kern="1200" cap="none" dirty="0" smtClean="0">
                          <a:latin typeface="宋体" panose="02010600030101010101" pitchFamily="2" charset="-122"/>
                          <a:ea typeface="宋体" panose="02010600030101010101" pitchFamily="2" charset="-122"/>
                        </a:rPr>
                        <a:t>vline,</a:t>
                      </a:r>
                      <a:r>
                        <a:rPr lang="zh-CN" altLang="en-US" sz="1400" b="0" kern="1200" cap="none" dirty="0" smtClean="0">
                          <a:latin typeface="宋体" panose="02010600030101010101" pitchFamily="2" charset="-122"/>
                          <a:ea typeface="宋体" panose="02010600030101010101" pitchFamily="2" charset="-122"/>
                        </a:rPr>
                        <a:t>边缘</a:t>
                      </a:r>
                      <a:r>
                        <a:rPr lang="en-US" altLang="ko-KR" sz="1400" b="0" kern="1200" cap="none" dirty="0" smtClean="0">
                          <a:latin typeface="宋体" panose="02010600030101010101" pitchFamily="2" charset="-122"/>
                          <a:ea typeface="宋体" panose="02010600030101010101" pitchFamily="2" charset="-122"/>
                        </a:rPr>
                        <a:t>≥400T</a:t>
                      </a:r>
                      <a:r>
                        <a:rPr lang="en-US" altLang="zh-CN" sz="1400" b="0" kern="1200" cap="none" dirty="0" smtClean="0">
                          <a:latin typeface="宋体" panose="02010600030101010101" pitchFamily="2" charset="-122"/>
                          <a:ea typeface="宋体" panose="02010600030101010101" pitchFamily="2" charset="-122"/>
                        </a:rPr>
                        <a:t>vline</a:t>
                      </a:r>
                      <a:endParaRPr lang="ko-KR" altLang="en-US" sz="1400" b="0" kern="1200" cap="none" dirty="0" smtClean="0">
                        <a:latin typeface="宋体" panose="02010600030101010101" pitchFamily="2" charset="-122"/>
                        <a:ea typeface="宋体" panose="02010600030101010101" pitchFamily="2" charset="-122"/>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r>
              <a:tr h="451687">
                <a:tc>
                  <a:txBody>
                    <a:bodyPr/>
                    <a:lstStyle/>
                    <a:p>
                      <a:pPr marL="0" indent="0" algn="ctr" defTabSz="914400" fontAlgn="auto" latinLnBrk="0">
                        <a:lnSpc>
                          <a:spcPct val="100000"/>
                        </a:lnSpc>
                        <a:spcBef>
                          <a:spcPts val="0"/>
                        </a:spcBef>
                        <a:spcAft>
                          <a:spcPts val="0"/>
                        </a:spcAft>
                        <a:buFontTx/>
                        <a:buNone/>
                      </a:pPr>
                      <a:r>
                        <a:rPr lang="en-US" altLang="ko-KR" sz="1400" b="0" kern="1200" cap="none" dirty="0" smtClean="0">
                          <a:latin typeface="宋体" panose="02010600030101010101" pitchFamily="2" charset="-122"/>
                          <a:ea typeface="宋体" panose="02010600030101010101" pitchFamily="2" charset="-122"/>
                        </a:rPr>
                        <a:t>4</a:t>
                      </a:r>
                      <a:endParaRPr lang="ko-KR" altLang="en-US" sz="1400" b="0" kern="1200" cap="none" dirty="0" smtClean="0">
                        <a:latin typeface="宋体" panose="02010600030101010101" pitchFamily="2" charset="-122"/>
                        <a:ea typeface="宋体" panose="02010600030101010101" pitchFamily="2" charset="-122"/>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en-US" altLang="ko-KR" sz="1400" b="0" kern="1200" cap="none" dirty="0" smtClean="0">
                          <a:latin typeface="宋体" panose="02010600030101010101" pitchFamily="2" charset="-122"/>
                          <a:ea typeface="宋体" panose="02010600030101010101" pitchFamily="2" charset="-122"/>
                        </a:rPr>
                        <a:t>工作温度</a:t>
                      </a:r>
                      <a:endParaRPr lang="ko-KR" altLang="en-US" sz="1400" b="0" kern="1200" cap="none" dirty="0" smtClean="0">
                        <a:latin typeface="宋体" panose="02010600030101010101" pitchFamily="2" charset="-122"/>
                        <a:ea typeface="宋体" panose="02010600030101010101" pitchFamily="2" charset="-122"/>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en-US" altLang="ko-KR" sz="1400" b="0" kern="1200" cap="none" dirty="0" smtClean="0">
                          <a:latin typeface="宋体" panose="02010600030101010101" pitchFamily="2" charset="-122"/>
                          <a:ea typeface="宋体" panose="02010600030101010101" pitchFamily="2" charset="-122"/>
                        </a:rPr>
                        <a:t>-40℃ ～ +85℃</a:t>
                      </a:r>
                      <a:endParaRPr lang="ko-KR" altLang="en-US" sz="1400" b="0" kern="1200" cap="none" dirty="0" smtClean="0">
                        <a:latin typeface="宋体" panose="02010600030101010101" pitchFamily="2" charset="-122"/>
                        <a:ea typeface="宋体" panose="02010600030101010101" pitchFamily="2" charset="-122"/>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r>
              <a:tr h="451687">
                <a:tc>
                  <a:txBody>
                    <a:bodyPr/>
                    <a:lstStyle/>
                    <a:p>
                      <a:pPr marL="0" indent="0" algn="ctr" defTabSz="914400" fontAlgn="auto" latinLnBrk="0">
                        <a:lnSpc>
                          <a:spcPct val="100000"/>
                        </a:lnSpc>
                        <a:spcBef>
                          <a:spcPts val="0"/>
                        </a:spcBef>
                        <a:spcAft>
                          <a:spcPts val="0"/>
                        </a:spcAft>
                        <a:buFontTx/>
                        <a:buNone/>
                      </a:pPr>
                      <a:r>
                        <a:rPr lang="en-US" altLang="ko-KR" sz="1400" b="0" kern="1200" cap="none" dirty="0" smtClean="0">
                          <a:latin typeface="宋体" panose="02010600030101010101" pitchFamily="2" charset="-122"/>
                          <a:ea typeface="宋体" panose="02010600030101010101" pitchFamily="2" charset="-122"/>
                        </a:rPr>
                        <a:t>5</a:t>
                      </a:r>
                      <a:endParaRPr lang="ko-KR" altLang="en-US" sz="1400" b="0" kern="1200" cap="none" dirty="0" smtClean="0">
                        <a:latin typeface="宋体" panose="02010600030101010101" pitchFamily="2" charset="-122"/>
                        <a:ea typeface="宋体" panose="02010600030101010101" pitchFamily="2" charset="-122"/>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en-US" altLang="ko-KR" sz="1400" b="0" kern="1200" cap="none" dirty="0" smtClean="0">
                          <a:latin typeface="宋体" panose="02010600030101010101" pitchFamily="2" charset="-122"/>
                          <a:ea typeface="宋体" panose="02010600030101010101" pitchFamily="2" charset="-122"/>
                        </a:rPr>
                        <a:t>储存温度</a:t>
                      </a:r>
                      <a:endParaRPr lang="ko-KR" altLang="en-US" sz="1400" b="0" kern="1200" cap="none" dirty="0" smtClean="0">
                        <a:latin typeface="宋体" panose="02010600030101010101" pitchFamily="2" charset="-122"/>
                        <a:ea typeface="宋体" panose="02010600030101010101" pitchFamily="2" charset="-122"/>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en-US" altLang="ko-KR" sz="1400" b="0" kern="1200" cap="none" dirty="0" smtClean="0">
                          <a:latin typeface="宋体" panose="02010600030101010101" pitchFamily="2" charset="-122"/>
                          <a:ea typeface="宋体" panose="02010600030101010101" pitchFamily="2" charset="-122"/>
                        </a:rPr>
                        <a:t>-45℃ ～ +105℃</a:t>
                      </a:r>
                      <a:endParaRPr lang="ko-KR" altLang="en-US" sz="1400" b="0" kern="1200" cap="none" dirty="0" smtClean="0">
                        <a:latin typeface="宋体" panose="02010600030101010101" pitchFamily="2" charset="-122"/>
                        <a:ea typeface="宋体" panose="02010600030101010101" pitchFamily="2" charset="-122"/>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r>
              <a:tr h="451687">
                <a:tc>
                  <a:txBody>
                    <a:bodyPr/>
                    <a:lstStyle/>
                    <a:p>
                      <a:pPr marL="0" indent="0" algn="ctr" defTabSz="914400" fontAlgn="auto" latinLnBrk="0">
                        <a:lnSpc>
                          <a:spcPct val="100000"/>
                        </a:lnSpc>
                        <a:spcBef>
                          <a:spcPts val="0"/>
                        </a:spcBef>
                        <a:spcAft>
                          <a:spcPts val="0"/>
                        </a:spcAft>
                        <a:buFontTx/>
                        <a:buNone/>
                      </a:pPr>
                      <a:r>
                        <a:rPr lang="en-US" altLang="ko-KR" sz="1400" b="0" kern="1200" cap="none" dirty="0" smtClean="0">
                          <a:latin typeface="宋体" panose="02010600030101010101" pitchFamily="2" charset="-122"/>
                          <a:ea typeface="宋体" panose="02010600030101010101" pitchFamily="2" charset="-122"/>
                        </a:rPr>
                        <a:t>6</a:t>
                      </a:r>
                      <a:endParaRPr lang="ko-KR" altLang="en-US" sz="1400" b="0" kern="1200" cap="none" dirty="0" smtClean="0">
                        <a:latin typeface="宋体" panose="02010600030101010101" pitchFamily="2" charset="-122"/>
                        <a:ea typeface="宋体" panose="02010600030101010101" pitchFamily="2" charset="-122"/>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en-US" altLang="ko-KR" sz="1400" b="0" kern="1200" cap="none" dirty="0" smtClean="0">
                          <a:latin typeface="宋体" panose="02010600030101010101" pitchFamily="2" charset="-122"/>
                          <a:ea typeface="宋体" panose="02010600030101010101" pitchFamily="2" charset="-122"/>
                        </a:rPr>
                        <a:t>可视角度</a:t>
                      </a:r>
                      <a:endParaRPr lang="ko-KR" altLang="en-US" sz="1400" b="0" kern="1200" cap="none" dirty="0" smtClean="0">
                        <a:latin typeface="宋体" panose="02010600030101010101" pitchFamily="2" charset="-122"/>
                        <a:ea typeface="宋体" panose="02010600030101010101" pitchFamily="2" charset="-122"/>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en-US" altLang="zh-CN" sz="1400" b="0" kern="1200" cap="none" dirty="0" smtClean="0">
                          <a:latin typeface="宋体" panose="02010600030101010101" pitchFamily="2" charset="-122"/>
                          <a:ea typeface="宋体" panose="02010600030101010101" pitchFamily="2" charset="-122"/>
                        </a:rPr>
                        <a:t>H≥190°;V≥140°</a:t>
                      </a:r>
                      <a:endParaRPr lang="ko-KR" altLang="en-US" sz="1400" b="0" kern="1200" cap="none" dirty="0" smtClean="0">
                        <a:latin typeface="宋体" panose="02010600030101010101" pitchFamily="2" charset="-122"/>
                        <a:ea typeface="宋体" panose="02010600030101010101" pitchFamily="2" charset="-122"/>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r>
              <a:tr h="451687">
                <a:tc>
                  <a:txBody>
                    <a:bodyPr/>
                    <a:lstStyle/>
                    <a:p>
                      <a:pPr marL="0" indent="0" algn="ctr" defTabSz="914400" fontAlgn="auto" latinLnBrk="0">
                        <a:lnSpc>
                          <a:spcPct val="100000"/>
                        </a:lnSpc>
                        <a:spcBef>
                          <a:spcPts val="0"/>
                        </a:spcBef>
                        <a:spcAft>
                          <a:spcPts val="0"/>
                        </a:spcAft>
                        <a:buFontTx/>
                        <a:buNone/>
                      </a:pPr>
                      <a:r>
                        <a:rPr lang="en-US" altLang="ko-KR" sz="1400" b="0" kern="1200" cap="none" dirty="0" smtClean="0">
                          <a:latin typeface="宋体" panose="02010600030101010101" pitchFamily="2" charset="-122"/>
                          <a:ea typeface="宋体" panose="02010600030101010101" pitchFamily="2" charset="-122"/>
                        </a:rPr>
                        <a:t>7</a:t>
                      </a:r>
                      <a:endParaRPr lang="ko-KR" altLang="en-US" sz="1400" b="0" kern="1200" cap="none" dirty="0" smtClean="0">
                        <a:latin typeface="宋体" panose="02010600030101010101" pitchFamily="2" charset="-122"/>
                        <a:ea typeface="宋体" panose="02010600030101010101" pitchFamily="2" charset="-122"/>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zh-CN" altLang="en-US" sz="1400" b="0" kern="1200" cap="none" dirty="0" smtClean="0">
                          <a:latin typeface="宋体" panose="02010600030101010101" pitchFamily="2" charset="-122"/>
                          <a:ea typeface="宋体" panose="02010600030101010101" pitchFamily="2" charset="-122"/>
                        </a:rPr>
                        <a:t>有效像素</a:t>
                      </a:r>
                      <a:endParaRPr lang="ko-KR" altLang="en-US" sz="1400" b="0" kern="1200" cap="none" dirty="0" smtClean="0">
                        <a:latin typeface="宋体" panose="02010600030101010101" pitchFamily="2" charset="-122"/>
                        <a:ea typeface="宋体" panose="02010600030101010101" pitchFamily="2" charset="-122"/>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en-US" altLang="ko-KR" sz="1400" b="0" kern="1200" cap="none" dirty="0" smtClean="0">
                          <a:latin typeface="宋体" panose="02010600030101010101" pitchFamily="2" charset="-122"/>
                          <a:ea typeface="宋体" panose="02010600030101010101" pitchFamily="2" charset="-122"/>
                        </a:rPr>
                        <a:t>1280</a:t>
                      </a:r>
                      <a:r>
                        <a:rPr lang="zh-CN" altLang="en-US" sz="1400" b="0" kern="1200" cap="none" dirty="0" smtClean="0">
                          <a:latin typeface="宋体" panose="02010600030101010101" pitchFamily="2" charset="-122"/>
                          <a:ea typeface="宋体" panose="02010600030101010101" pitchFamily="2" charset="-122"/>
                        </a:rPr>
                        <a:t>（</a:t>
                      </a:r>
                      <a:r>
                        <a:rPr lang="en-US" altLang="zh-CN" sz="1400" b="0" kern="1200" cap="none" dirty="0" smtClean="0">
                          <a:latin typeface="宋体" panose="02010600030101010101" pitchFamily="2" charset="-122"/>
                          <a:ea typeface="宋体" panose="02010600030101010101" pitchFamily="2" charset="-122"/>
                        </a:rPr>
                        <a:t>H)</a:t>
                      </a:r>
                      <a:r>
                        <a:rPr lang="en-US" altLang="ko-KR" sz="1400" b="0" kern="1200" cap="none" dirty="0" smtClean="0">
                          <a:latin typeface="宋体" panose="02010600030101010101" pitchFamily="2" charset="-122"/>
                          <a:ea typeface="宋体" panose="02010600030101010101" pitchFamily="2" charset="-122"/>
                        </a:rPr>
                        <a:t>*960(V)</a:t>
                      </a:r>
                      <a:endParaRPr lang="ko-KR" altLang="en-US" sz="1400" b="0" kern="1200" cap="none" dirty="0" smtClean="0">
                        <a:latin typeface="宋体" panose="02010600030101010101" pitchFamily="2" charset="-122"/>
                        <a:ea typeface="宋体" panose="02010600030101010101" pitchFamily="2" charset="-122"/>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r>
              <a:tr h="451687">
                <a:tc>
                  <a:txBody>
                    <a:bodyPr/>
                    <a:lstStyle/>
                    <a:p>
                      <a:pPr marL="0" indent="0" algn="ctr" defTabSz="914400" fontAlgn="auto" latinLnBrk="0">
                        <a:lnSpc>
                          <a:spcPct val="100000"/>
                        </a:lnSpc>
                        <a:spcBef>
                          <a:spcPts val="0"/>
                        </a:spcBef>
                        <a:spcAft>
                          <a:spcPts val="0"/>
                        </a:spcAft>
                        <a:buFontTx/>
                        <a:buNone/>
                      </a:pPr>
                      <a:r>
                        <a:rPr lang="en-US" altLang="ko-KR" sz="1400" b="0" kern="1200" cap="none" dirty="0" smtClean="0">
                          <a:latin typeface="宋体" panose="02010600030101010101" pitchFamily="2" charset="-122"/>
                          <a:ea typeface="宋体" panose="02010600030101010101" pitchFamily="2" charset="-122"/>
                        </a:rPr>
                        <a:t>8</a:t>
                      </a:r>
                      <a:endParaRPr lang="ko-KR" altLang="en-US" sz="1400" b="0" kern="1200" cap="none" dirty="0" smtClean="0">
                        <a:latin typeface="宋体" panose="02010600030101010101" pitchFamily="2" charset="-122"/>
                        <a:ea typeface="宋体" panose="02010600030101010101" pitchFamily="2" charset="-122"/>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en-US" altLang="ko-KR" sz="1400" b="0" kern="1200" cap="none" dirty="0" smtClean="0">
                          <a:latin typeface="宋体" panose="02010600030101010101" pitchFamily="2" charset="-122"/>
                          <a:ea typeface="宋体" panose="02010600030101010101" pitchFamily="2" charset="-122"/>
                        </a:rPr>
                        <a:t>防水等级</a:t>
                      </a:r>
                      <a:endParaRPr lang="ko-KR" altLang="en-US" sz="1400" b="0" kern="1200" cap="none" dirty="0" smtClean="0">
                        <a:latin typeface="宋体" panose="02010600030101010101" pitchFamily="2" charset="-122"/>
                        <a:ea typeface="宋体" panose="02010600030101010101" pitchFamily="2" charset="-122"/>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en-US" altLang="ko-KR" sz="1400" b="0" kern="1200" cap="none" dirty="0" smtClean="0">
                          <a:latin typeface="宋体" panose="02010600030101010101" pitchFamily="2" charset="-122"/>
                          <a:ea typeface="宋体" panose="02010600030101010101" pitchFamily="2" charset="-122"/>
                        </a:rPr>
                        <a:t>IP67(</a:t>
                      </a:r>
                      <a:r>
                        <a:rPr lang="zh-CN" altLang="en-US" sz="1400" b="0" kern="1200" cap="none" dirty="0" smtClean="0">
                          <a:latin typeface="宋体" panose="02010600030101010101" pitchFamily="2" charset="-122"/>
                          <a:ea typeface="宋体" panose="02010600030101010101" pitchFamily="2" charset="-122"/>
                        </a:rPr>
                        <a:t>镜头前端要求</a:t>
                      </a:r>
                      <a:r>
                        <a:rPr lang="en-US" altLang="zh-CN" sz="1400" b="0" kern="1200" cap="none" dirty="0" smtClean="0">
                          <a:latin typeface="宋体" panose="02010600030101010101" pitchFamily="2" charset="-122"/>
                          <a:ea typeface="宋体" panose="02010600030101010101" pitchFamily="2" charset="-122"/>
                        </a:rPr>
                        <a:t>IP69)</a:t>
                      </a:r>
                      <a:endParaRPr lang="ko-KR" altLang="en-US" sz="1400" b="0" kern="1200" cap="none" dirty="0" smtClean="0">
                        <a:latin typeface="宋体" panose="02010600030101010101" pitchFamily="2" charset="-122"/>
                        <a:ea typeface="宋体" panose="02010600030101010101" pitchFamily="2" charset="-122"/>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r>
              <a:tr h="451687">
                <a:tc>
                  <a:txBody>
                    <a:bodyPr/>
                    <a:lstStyle/>
                    <a:p>
                      <a:pPr marL="0" indent="0" algn="ctr" defTabSz="914400" fontAlgn="auto" latinLnBrk="0">
                        <a:lnSpc>
                          <a:spcPct val="100000"/>
                        </a:lnSpc>
                        <a:spcBef>
                          <a:spcPts val="0"/>
                        </a:spcBef>
                        <a:spcAft>
                          <a:spcPts val="0"/>
                        </a:spcAft>
                        <a:buFontTx/>
                        <a:buNone/>
                      </a:pPr>
                      <a:r>
                        <a:rPr lang="en-US" altLang="ko-KR" sz="1400" b="0" kern="1200" cap="none" dirty="0" smtClean="0">
                          <a:latin typeface="宋体" panose="02010600030101010101" pitchFamily="2" charset="-122"/>
                          <a:ea typeface="宋体" panose="02010600030101010101" pitchFamily="2" charset="-122"/>
                        </a:rPr>
                        <a:t>9</a:t>
                      </a:r>
                      <a:endParaRPr lang="ko-KR" altLang="en-US" sz="1400" b="0" kern="1200" cap="none" dirty="0" smtClean="0">
                        <a:latin typeface="宋体" panose="02010600030101010101" pitchFamily="2" charset="-122"/>
                        <a:ea typeface="宋体" panose="02010600030101010101" pitchFamily="2" charset="-122"/>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en-US" altLang="ko-KR" sz="1400" b="0" kern="1200" cap="none" dirty="0" smtClean="0">
                          <a:latin typeface="宋体" panose="02010600030101010101" pitchFamily="2" charset="-122"/>
                          <a:ea typeface="宋体" panose="02010600030101010101" pitchFamily="2" charset="-122"/>
                        </a:rPr>
                        <a:t>输出视频格式</a:t>
                      </a:r>
                      <a:endParaRPr lang="ko-KR" altLang="en-US" sz="1400" b="0" kern="1200" cap="none" dirty="0" smtClean="0">
                        <a:latin typeface="宋体" panose="02010600030101010101" pitchFamily="2" charset="-122"/>
                        <a:ea typeface="宋体" panose="02010600030101010101" pitchFamily="2" charset="-122"/>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latin typeface="宋体" panose="02010600030101010101" pitchFamily="2" charset="-122"/>
                          <a:ea typeface="宋体" panose="02010600030101010101" pitchFamily="2" charset="-122"/>
                        </a:rPr>
                        <a:t>LVDS   YUV422</a:t>
                      </a:r>
                      <a:endParaRPr lang="ko-KR" altLang="en-US" sz="1400" b="0" kern="1200" cap="none" dirty="0" smtClean="0">
                        <a:latin typeface="宋体" panose="02010600030101010101" pitchFamily="2" charset="-122"/>
                        <a:ea typeface="宋体" panose="02010600030101010101" pitchFamily="2" charset="-122"/>
                      </a:endParaRPr>
                    </a:p>
                  </a:txBody>
                  <a:tcPr marL="107950" marR="7175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r>
              <a:tr h="451687">
                <a:tc>
                  <a:txBody>
                    <a:bodyPr/>
                    <a:lstStyle/>
                    <a:p>
                      <a:pPr marL="0" indent="0" algn="ctr" defTabSz="914400" fontAlgn="auto" latinLnBrk="0">
                        <a:lnSpc>
                          <a:spcPct val="100000"/>
                        </a:lnSpc>
                        <a:spcBef>
                          <a:spcPts val="0"/>
                        </a:spcBef>
                        <a:spcAft>
                          <a:spcPts val="0"/>
                        </a:spcAft>
                        <a:buFontTx/>
                        <a:buNone/>
                      </a:pPr>
                      <a:r>
                        <a:rPr lang="en-US" altLang="ko-KR" sz="1400" b="0" kern="1200" cap="none" dirty="0" smtClean="0">
                          <a:latin typeface="宋体" panose="02010600030101010101" pitchFamily="2" charset="-122"/>
                          <a:ea typeface="宋体" panose="02010600030101010101" pitchFamily="2" charset="-122"/>
                        </a:rPr>
                        <a:t>10</a:t>
                      </a:r>
                      <a:endParaRPr lang="ko-KR" altLang="en-US" sz="1400" b="0" kern="1200" cap="none" dirty="0" smtClean="0">
                        <a:latin typeface="宋体" panose="02010600030101010101" pitchFamily="2" charset="-122"/>
                        <a:ea typeface="宋体" panose="02010600030101010101" pitchFamily="2" charset="-122"/>
                      </a:endParaRPr>
                    </a:p>
                  </a:txBody>
                  <a:tcPr marL="53975" marR="53975"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c>
                  <a:txBody>
                    <a:bodyPr/>
                    <a:lstStyle/>
                    <a:p>
                      <a:pPr marL="0" indent="0" algn="ctr" defTabSz="914400" fontAlgn="auto" latinLnBrk="0">
                        <a:lnSpc>
                          <a:spcPct val="100000"/>
                        </a:lnSpc>
                        <a:spcBef>
                          <a:spcPts val="0"/>
                        </a:spcBef>
                        <a:spcAft>
                          <a:spcPts val="0"/>
                        </a:spcAft>
                        <a:buFontTx/>
                        <a:buNone/>
                      </a:pPr>
                      <a:r>
                        <a:rPr lang="zh-CN" altLang="en-US" sz="1400" b="0" kern="1200" cap="none" dirty="0" smtClean="0">
                          <a:latin typeface="宋体" panose="02010600030101010101" pitchFamily="2" charset="-122"/>
                          <a:ea typeface="宋体" panose="02010600030101010101" pitchFamily="2" charset="-122"/>
                        </a:rPr>
                        <a:t>光轴精度</a:t>
                      </a:r>
                      <a:endParaRPr lang="ko-KR" altLang="en-US" sz="1400" b="0" kern="1200" cap="none" dirty="0" smtClean="0">
                        <a:latin typeface="宋体" panose="02010600030101010101" pitchFamily="2" charset="-122"/>
                        <a:ea typeface="宋体" panose="02010600030101010101" pitchFamily="2" charset="-122"/>
                      </a:endParaRPr>
                    </a:p>
                  </a:txBody>
                  <a:tcPr marL="53975" marR="539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c>
                  <a:txBody>
                    <a:bodyPr/>
                    <a:lstStyle/>
                    <a:p>
                      <a:pPr marL="0" indent="0" algn="ctr" defTabSz="914400" fontAlgn="base" latinLnBrk="0">
                        <a:lnSpc>
                          <a:spcPct val="100000"/>
                        </a:lnSpc>
                        <a:spcBef>
                          <a:spcPts val="0"/>
                        </a:spcBef>
                        <a:spcAft>
                          <a:spcPts val="0"/>
                        </a:spcAft>
                        <a:buFontTx/>
                        <a:buNone/>
                      </a:pPr>
                      <a:r>
                        <a:rPr lang="en-US" altLang="ko-KR" sz="1400" b="0" kern="1200" cap="none" dirty="0" smtClean="0">
                          <a:latin typeface="宋体" panose="02010600030101010101" pitchFamily="2" charset="-122"/>
                          <a:ea typeface="宋体" panose="02010600030101010101" pitchFamily="2" charset="-122"/>
                        </a:rPr>
                        <a:t>±3pixels</a:t>
                      </a:r>
                      <a:r>
                        <a:rPr lang="zh-CN" altLang="en-US" sz="1400" b="0" kern="1200" cap="none" dirty="0" smtClean="0">
                          <a:latin typeface="宋体" panose="02010600030101010101" pitchFamily="2" charset="-122"/>
                          <a:ea typeface="宋体" panose="02010600030101010101" pitchFamily="2" charset="-122"/>
                        </a:rPr>
                        <a:t>以内</a:t>
                      </a:r>
                      <a:endParaRPr lang="ko-KR" altLang="en-US" sz="1400" b="0" kern="1200" cap="none" dirty="0" smtClean="0">
                        <a:latin typeface="宋体" panose="02010600030101010101" pitchFamily="2" charset="-122"/>
                        <a:ea typeface="宋体" panose="02010600030101010101" pitchFamily="2" charset="-122"/>
                      </a:endParaRPr>
                    </a:p>
                  </a:txBody>
                  <a:tcPr marL="107950" marR="71755" marT="0" marB="0" anchor="ctr">
                    <a:lnL w="12700" cap="flat" cmpd="sng" algn="ctr">
                      <a:solidFill>
                        <a:srgbClr val="000000"/>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0" cap="flat" cmpd="sng" algn="ctr">
                      <a:noFill/>
                      <a:round/>
                      <a:headEnd type="none" w="med" len="med"/>
                      <a:tailEnd type="none" w="med" len="med"/>
                    </a:lnTlToBr>
                    <a:lnBlToTr w="0" cap="flat" cmpd="sng" algn="ctr">
                      <a:noFill/>
                      <a:round/>
                      <a:headEnd type="none" w="med" len="med"/>
                      <a:tailEnd type="none" w="med" len="med"/>
                    </a:lnBlToTr>
                    <a:noFill/>
                  </a:tcP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Box 1"/>
          <p:cNvSpPr txBox="1"/>
          <p:nvPr/>
        </p:nvSpPr>
        <p:spPr>
          <a:xfrm>
            <a:off x="2209800" y="304800"/>
            <a:ext cx="1752600" cy="462280"/>
          </a:xfrm>
          <a:prstGeom prst="rect">
            <a:avLst/>
          </a:prstGeom>
          <a:noFill/>
          <a:ln w="9525">
            <a:noFill/>
          </a:ln>
        </p:spPr>
        <p:txBody>
          <a:bodyPr>
            <a:spAutoFit/>
          </a:bodyPr>
          <a:lstStyle/>
          <a:p>
            <a:r>
              <a:rPr lang="zh-CN" altLang="en-US" sz="2400" dirty="0">
                <a:latin typeface="微软雅黑" panose="020B0503020204020204" pitchFamily="34" charset="-122"/>
                <a:ea typeface="微软雅黑" panose="020B0503020204020204" pitchFamily="34" charset="-122"/>
              </a:rPr>
              <a:t>目录</a:t>
            </a:r>
          </a:p>
        </p:txBody>
      </p:sp>
      <p:sp>
        <p:nvSpPr>
          <p:cNvPr id="3075" name="TextBox 2"/>
          <p:cNvSpPr txBox="1"/>
          <p:nvPr/>
        </p:nvSpPr>
        <p:spPr>
          <a:xfrm>
            <a:off x="2209800" y="1143000"/>
            <a:ext cx="2972435" cy="4029075"/>
          </a:xfrm>
          <a:prstGeom prst="rect">
            <a:avLst/>
          </a:prstGeom>
          <a:noFill/>
          <a:ln w="9525">
            <a:noFill/>
          </a:ln>
        </p:spPr>
        <p:txBody>
          <a:bodyPr vert="horz" wrap="square" lIns="91440" tIns="45720" rIns="91440" bIns="45720" numCol="1" anchor="t">
            <a:spAutoFit/>
          </a:bodyPr>
          <a:lstStyle/>
          <a:p>
            <a:pPr marL="0" indent="0" algn="l" defTabSz="914400" eaLnBrk="0" fontAlgn="base" latinLnBrk="0">
              <a:lnSpc>
                <a:spcPct val="200000"/>
              </a:lnSpc>
              <a:spcBef>
                <a:spcPts val="0"/>
              </a:spcBef>
              <a:spcAft>
                <a:spcPts val="0"/>
              </a:spcAft>
              <a:buFont typeface="Wingdings" panose="05000000000000000000"/>
              <a:buChar char="l"/>
            </a:pPr>
            <a:r>
              <a:rPr lang="en-US" altLang="ko-KR" sz="1600" b="0" cap="none" dirty="0" smtClean="0">
                <a:latin typeface="+mn-ea"/>
                <a:ea typeface="+mn-ea"/>
              </a:rPr>
              <a:t>  产品简介</a:t>
            </a:r>
            <a:endParaRPr lang="ko-KR" altLang="en-US" sz="1600" b="0" cap="none" dirty="0" smtClean="0">
              <a:latin typeface="+mn-ea"/>
              <a:ea typeface="+mn-ea"/>
            </a:endParaRPr>
          </a:p>
          <a:p>
            <a:pPr marL="0" indent="0" algn="l" defTabSz="914400" eaLnBrk="0" fontAlgn="base" latinLnBrk="0">
              <a:lnSpc>
                <a:spcPct val="200000"/>
              </a:lnSpc>
              <a:spcBef>
                <a:spcPts val="0"/>
              </a:spcBef>
              <a:spcAft>
                <a:spcPts val="0"/>
              </a:spcAft>
              <a:buFont typeface="Wingdings" panose="05000000000000000000"/>
              <a:buChar char="l"/>
            </a:pPr>
            <a:r>
              <a:rPr lang="en-US" altLang="ko-KR" sz="1600" b="0" cap="none" dirty="0" smtClean="0">
                <a:latin typeface="+mn-ea"/>
                <a:ea typeface="+mn-ea"/>
              </a:rPr>
              <a:t>  功能介绍</a:t>
            </a:r>
            <a:endParaRPr lang="ko-KR" altLang="en-US" sz="1600" b="0" cap="none" dirty="0" smtClean="0">
              <a:latin typeface="+mn-ea"/>
              <a:ea typeface="+mn-ea"/>
            </a:endParaRPr>
          </a:p>
          <a:p>
            <a:pPr marL="0" indent="0" algn="l" defTabSz="914400" eaLnBrk="0" fontAlgn="base" latinLnBrk="0">
              <a:lnSpc>
                <a:spcPct val="200000"/>
              </a:lnSpc>
              <a:spcBef>
                <a:spcPts val="0"/>
              </a:spcBef>
              <a:spcAft>
                <a:spcPts val="0"/>
              </a:spcAft>
              <a:buFont typeface="Wingdings" panose="05000000000000000000"/>
              <a:buChar char="l"/>
            </a:pPr>
            <a:r>
              <a:rPr lang="en-US" altLang="ko-KR" sz="1600" b="0" cap="none" dirty="0" smtClean="0">
                <a:latin typeface="+mn-ea"/>
                <a:ea typeface="+mn-ea"/>
              </a:rPr>
              <a:t>  系统构成</a:t>
            </a:r>
            <a:endParaRPr lang="ko-KR" altLang="en-US" sz="1600" b="0" cap="none" dirty="0" smtClean="0">
              <a:latin typeface="+mn-ea"/>
              <a:ea typeface="+mn-ea"/>
            </a:endParaRPr>
          </a:p>
          <a:p>
            <a:pPr marL="0" indent="0" algn="l" defTabSz="914400" eaLnBrk="0" fontAlgn="base" latinLnBrk="0">
              <a:lnSpc>
                <a:spcPct val="200000"/>
              </a:lnSpc>
              <a:spcBef>
                <a:spcPts val="0"/>
              </a:spcBef>
              <a:spcAft>
                <a:spcPts val="0"/>
              </a:spcAft>
              <a:buFont typeface="Wingdings" panose="05000000000000000000"/>
              <a:buChar char="l"/>
            </a:pPr>
            <a:r>
              <a:rPr lang="en-US" altLang="ko-KR" sz="1600" b="0" cap="none" dirty="0" smtClean="0">
                <a:latin typeface="+mn-ea"/>
                <a:ea typeface="+mn-ea"/>
              </a:rPr>
              <a:t>  系统架构</a:t>
            </a:r>
            <a:endParaRPr lang="ko-KR" altLang="en-US" sz="1600" b="0" cap="none" dirty="0" smtClean="0">
              <a:latin typeface="+mn-ea"/>
              <a:ea typeface="+mn-ea"/>
            </a:endParaRPr>
          </a:p>
          <a:p>
            <a:pPr marL="0" indent="0" algn="l" defTabSz="914400" eaLnBrk="0" fontAlgn="base" latinLnBrk="0">
              <a:lnSpc>
                <a:spcPct val="200000"/>
              </a:lnSpc>
              <a:spcBef>
                <a:spcPts val="0"/>
              </a:spcBef>
              <a:spcAft>
                <a:spcPts val="0"/>
              </a:spcAft>
              <a:buFont typeface="Wingdings" panose="05000000000000000000"/>
              <a:buChar char="l"/>
            </a:pPr>
            <a:r>
              <a:rPr lang="en-US" altLang="ko-KR" sz="1600" b="0" cap="none" dirty="0" smtClean="0">
                <a:latin typeface="+mn-ea"/>
                <a:ea typeface="+mn-ea"/>
              </a:rPr>
              <a:t>  硬件功能</a:t>
            </a:r>
            <a:endParaRPr lang="ko-KR" altLang="en-US" sz="1600" b="0" cap="none" dirty="0" smtClean="0">
              <a:latin typeface="+mn-ea"/>
              <a:ea typeface="+mn-ea"/>
            </a:endParaRPr>
          </a:p>
          <a:p>
            <a:pPr marL="0" indent="0" algn="l" defTabSz="914400" eaLnBrk="0" fontAlgn="base" latinLnBrk="0">
              <a:lnSpc>
                <a:spcPct val="200000"/>
              </a:lnSpc>
              <a:spcBef>
                <a:spcPts val="0"/>
              </a:spcBef>
              <a:spcAft>
                <a:spcPts val="0"/>
              </a:spcAft>
              <a:buFont typeface="Wingdings" panose="05000000000000000000"/>
              <a:buChar char="l"/>
            </a:pPr>
            <a:r>
              <a:rPr lang="en-US" altLang="ko-KR" sz="1600" b="0" cap="none" dirty="0" smtClean="0">
                <a:latin typeface="+mn-ea"/>
                <a:ea typeface="+mn-ea"/>
              </a:rPr>
              <a:t>  软件原理</a:t>
            </a:r>
            <a:endParaRPr lang="ko-KR" altLang="en-US" sz="1600" b="0" cap="none" dirty="0" smtClean="0">
              <a:latin typeface="+mn-ea"/>
              <a:ea typeface="+mn-ea"/>
            </a:endParaRPr>
          </a:p>
          <a:p>
            <a:pPr marL="0" indent="0" algn="l" defTabSz="914400" eaLnBrk="0" fontAlgn="base" latinLnBrk="0">
              <a:lnSpc>
                <a:spcPct val="200000"/>
              </a:lnSpc>
              <a:spcBef>
                <a:spcPts val="0"/>
              </a:spcBef>
              <a:spcAft>
                <a:spcPts val="0"/>
              </a:spcAft>
              <a:buFont typeface="Wingdings" panose="05000000000000000000"/>
              <a:buChar char="l"/>
            </a:pPr>
            <a:r>
              <a:rPr lang="en-US" altLang="ko-KR" sz="1600" b="0" cap="none" dirty="0" smtClean="0">
                <a:latin typeface="+mn-ea"/>
                <a:ea typeface="+mn-ea"/>
              </a:rPr>
              <a:t>  主件主项</a:t>
            </a:r>
            <a:endParaRPr lang="ko-KR" altLang="en-US" sz="1600" b="0" cap="none" dirty="0" smtClean="0">
              <a:latin typeface="+mn-ea"/>
              <a:ea typeface="+mn-ea"/>
            </a:endParaRPr>
          </a:p>
          <a:p>
            <a:pPr marL="0" indent="0" algn="l" defTabSz="914400" eaLnBrk="0" fontAlgn="base" latinLnBrk="0">
              <a:lnSpc>
                <a:spcPct val="200000"/>
              </a:lnSpc>
              <a:spcBef>
                <a:spcPts val="0"/>
              </a:spcBef>
              <a:spcAft>
                <a:spcPts val="0"/>
              </a:spcAft>
              <a:buFont typeface="Wingdings" panose="05000000000000000000"/>
              <a:buChar char="l"/>
            </a:pPr>
            <a:r>
              <a:rPr lang="en-US" altLang="ko-KR" sz="1600" b="0" cap="none" dirty="0" smtClean="0">
                <a:latin typeface="+mn-ea"/>
                <a:ea typeface="+mn-ea"/>
              </a:rPr>
              <a:t>  系统规格</a:t>
            </a:r>
            <a:endParaRPr lang="ko-KR" altLang="en-US" sz="1600" b="0" cap="none" dirty="0" smtClean="0">
              <a:latin typeface="+mn-ea"/>
              <a:ea typeface="+mn-ea"/>
            </a:endParaRPr>
          </a:p>
        </p:txBody>
      </p:sp>
      <p:sp>
        <p:nvSpPr>
          <p:cNvPr id="3076" name="TextBox 3"/>
          <p:cNvSpPr txBox="1"/>
          <p:nvPr/>
        </p:nvSpPr>
        <p:spPr>
          <a:xfrm>
            <a:off x="5182235" y="2852936"/>
            <a:ext cx="2971800" cy="2554545"/>
          </a:xfrm>
          <a:prstGeom prst="rect">
            <a:avLst/>
          </a:prstGeom>
          <a:noFill/>
          <a:ln w="9525">
            <a:noFill/>
          </a:ln>
        </p:spPr>
        <p:txBody>
          <a:bodyPr>
            <a:spAutoFit/>
          </a:bodyPr>
          <a:lstStyle/>
          <a:p>
            <a:pPr>
              <a:lnSpc>
                <a:spcPct val="200000"/>
              </a:lnSpc>
              <a:buFont typeface="Wingdings" panose="05000000000000000000" pitchFamily="2" charset="2"/>
              <a:buChar char="l"/>
            </a:pPr>
            <a:r>
              <a:rPr lang="zh-CN" altLang="en-US" sz="1600" dirty="0">
                <a:latin typeface="+mn-ea"/>
                <a:ea typeface="+mn-ea"/>
              </a:rPr>
              <a:t>  </a:t>
            </a:r>
            <a:r>
              <a:rPr lang="zh-CN" altLang="en-US" sz="1600" dirty="0">
                <a:latin typeface="+mn-ea"/>
                <a:ea typeface="+mn-ea"/>
                <a:sym typeface="+mn-ea"/>
              </a:rPr>
              <a:t>界面介绍</a:t>
            </a:r>
            <a:endParaRPr lang="en-US" altLang="zh-CN" sz="1600" dirty="0">
              <a:latin typeface="+mn-ea"/>
              <a:ea typeface="+mn-ea"/>
            </a:endParaRPr>
          </a:p>
          <a:p>
            <a:pPr>
              <a:lnSpc>
                <a:spcPct val="200000"/>
              </a:lnSpc>
              <a:buFont typeface="Wingdings" panose="05000000000000000000" pitchFamily="2" charset="2"/>
              <a:buChar char="l"/>
            </a:pPr>
            <a:r>
              <a:rPr lang="zh-CN" altLang="en-US" sz="1600" dirty="0">
                <a:latin typeface="+mn-ea"/>
                <a:ea typeface="+mn-ea"/>
              </a:rPr>
              <a:t>  </a:t>
            </a:r>
            <a:r>
              <a:rPr lang="zh-CN" altLang="en-US" sz="1600" dirty="0">
                <a:latin typeface="+mn-ea"/>
                <a:ea typeface="+mn-ea"/>
                <a:sym typeface="+mn-ea"/>
              </a:rPr>
              <a:t>功能</a:t>
            </a:r>
            <a:r>
              <a:rPr lang="zh-CN" altLang="en-US" sz="1600" dirty="0" smtClean="0">
                <a:latin typeface="+mn-ea"/>
                <a:ea typeface="+mn-ea"/>
                <a:sym typeface="+mn-ea"/>
              </a:rPr>
              <a:t>逻辑</a:t>
            </a:r>
            <a:r>
              <a:rPr lang="zh-CN" altLang="en-US" sz="1600" dirty="0" smtClean="0">
                <a:latin typeface="+mn-ea"/>
              </a:rPr>
              <a:t>测试要求</a:t>
            </a:r>
            <a:r>
              <a:rPr lang="en-US" altLang="zh-CN" sz="1600" dirty="0" smtClean="0">
                <a:latin typeface="+mn-ea"/>
              </a:rPr>
              <a:t> </a:t>
            </a:r>
            <a:endParaRPr lang="en-US" altLang="zh-CN" sz="1600" dirty="0">
              <a:latin typeface="+mn-ea"/>
              <a:ea typeface="+mn-ea"/>
            </a:endParaRPr>
          </a:p>
          <a:p>
            <a:pPr>
              <a:lnSpc>
                <a:spcPct val="200000"/>
              </a:lnSpc>
              <a:buFont typeface="Wingdings" panose="05000000000000000000" pitchFamily="2" charset="2"/>
              <a:buChar char="l"/>
            </a:pPr>
            <a:r>
              <a:rPr lang="zh-CN" altLang="en-US" sz="1600" dirty="0">
                <a:latin typeface="+mn-ea"/>
                <a:ea typeface="+mn-ea"/>
              </a:rPr>
              <a:t>  在线</a:t>
            </a:r>
            <a:r>
              <a:rPr lang="zh-CN" altLang="en-US" sz="1600" dirty="0" smtClean="0">
                <a:latin typeface="+mn-ea"/>
                <a:ea typeface="+mn-ea"/>
              </a:rPr>
              <a:t>标定</a:t>
            </a:r>
            <a:endParaRPr lang="en-US" altLang="zh-CN" sz="1600" dirty="0">
              <a:latin typeface="+mn-ea"/>
              <a:ea typeface="+mn-ea"/>
            </a:endParaRPr>
          </a:p>
          <a:p>
            <a:pPr>
              <a:lnSpc>
                <a:spcPct val="200000"/>
              </a:lnSpc>
              <a:buFont typeface="Wingdings" panose="05000000000000000000" pitchFamily="2" charset="2"/>
              <a:buChar char="l"/>
            </a:pPr>
            <a:r>
              <a:rPr lang="zh-CN" altLang="en-US" sz="1600" dirty="0" smtClean="0">
                <a:latin typeface="+mn-ea"/>
                <a:ea typeface="+mn-ea"/>
              </a:rPr>
              <a:t>  项目小组成员</a:t>
            </a:r>
            <a:endParaRPr lang="en-US" altLang="zh-CN" sz="1600" dirty="0" smtClean="0">
              <a:latin typeface="+mn-ea"/>
              <a:ea typeface="+mn-ea"/>
            </a:endParaRPr>
          </a:p>
          <a:p>
            <a:pPr>
              <a:lnSpc>
                <a:spcPct val="200000"/>
              </a:lnSpc>
              <a:buFont typeface="Wingdings" panose="05000000000000000000" pitchFamily="2" charset="2"/>
              <a:buChar char="l"/>
            </a:pPr>
            <a:r>
              <a:rPr lang="zh-CN" altLang="en-US" sz="1600" dirty="0" smtClean="0">
                <a:latin typeface="+mn-ea"/>
                <a:ea typeface="+mn-ea"/>
              </a:rPr>
              <a:t>  开发节点</a:t>
            </a:r>
            <a:endParaRPr lang="zh-CN" altLang="en-US" sz="1600" dirty="0">
              <a:latin typeface="+mn-ea"/>
              <a:ea typeface="+mn-ea"/>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1"/>
          <p:cNvSpPr txBox="1"/>
          <p:nvPr/>
        </p:nvSpPr>
        <p:spPr>
          <a:xfrm>
            <a:off x="2209800" y="304800"/>
            <a:ext cx="6172200" cy="462280"/>
          </a:xfrm>
          <a:prstGeom prst="rect">
            <a:avLst/>
          </a:prstGeom>
          <a:noFill/>
          <a:ln w="9525">
            <a:noFill/>
          </a:ln>
        </p:spPr>
        <p:txBody>
          <a:bodyPr>
            <a:spAutoFit/>
          </a:bodyPr>
          <a:lstStyle/>
          <a:p>
            <a:r>
              <a:rPr lang="zh-CN" altLang="en-US" sz="2400" dirty="0">
                <a:latin typeface="+mn-ea"/>
                <a:ea typeface="+mn-ea"/>
              </a:rPr>
              <a:t>系统规格     摄像头要求   </a:t>
            </a:r>
          </a:p>
        </p:txBody>
      </p:sp>
      <p:sp>
        <p:nvSpPr>
          <p:cNvPr id="17411" name="TextBox 2"/>
          <p:cNvSpPr txBox="1"/>
          <p:nvPr/>
        </p:nvSpPr>
        <p:spPr>
          <a:xfrm>
            <a:off x="1201420" y="1371600"/>
            <a:ext cx="6806565" cy="3954929"/>
          </a:xfrm>
          <a:prstGeom prst="rect">
            <a:avLst/>
          </a:prstGeom>
          <a:noFill/>
          <a:ln w="9525">
            <a:noFill/>
          </a:ln>
        </p:spPr>
        <p:txBody>
          <a:bodyPr vert="horz" wrap="square" lIns="91440" tIns="45720" rIns="91440" bIns="45720" numCol="1" anchor="t">
            <a:spAutoFit/>
          </a:bodyPr>
          <a:lstStyle/>
          <a:p>
            <a:pPr marL="0" indent="0" algn="l" defTabSz="914400" eaLnBrk="0" fontAlgn="base" latinLnBrk="0">
              <a:lnSpc>
                <a:spcPct val="200000"/>
              </a:lnSpc>
              <a:spcBef>
                <a:spcPts val="0"/>
              </a:spcBef>
              <a:spcAft>
                <a:spcPts val="0"/>
              </a:spcAft>
              <a:buFont typeface="Wingdings" panose="05000000000000000000"/>
              <a:buChar char="l"/>
            </a:pPr>
            <a:r>
              <a:rPr lang="en-US" altLang="ko-KR" sz="1600" b="0" cap="none" dirty="0" smtClean="0">
                <a:latin typeface="宋体" panose="02010600030101010101" pitchFamily="2" charset="-122"/>
                <a:ea typeface="宋体" panose="02010600030101010101" pitchFamily="2" charset="-122"/>
              </a:rPr>
              <a:t>  视场角要求水平190度以上，垂直140度以上</a:t>
            </a:r>
            <a:endParaRPr lang="ko-KR" altLang="en-US" sz="16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 typeface="Wingdings" panose="05000000000000000000"/>
              <a:buChar char="l"/>
            </a:pPr>
            <a:r>
              <a:rPr lang="en-US" altLang="ko-KR" sz="1600" b="0" cap="none" dirty="0" smtClean="0">
                <a:latin typeface="宋体" panose="02010600030101010101" pitchFamily="2" charset="-122"/>
                <a:ea typeface="宋体" panose="02010600030101010101" pitchFamily="2" charset="-122"/>
              </a:rPr>
              <a:t>  成像画面的边缘和中心处亮度和清晰度尽量一致</a:t>
            </a:r>
            <a:endParaRPr lang="ko-KR" altLang="en-US" sz="16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 typeface="Wingdings" panose="05000000000000000000"/>
              <a:buChar char="l"/>
            </a:pPr>
            <a:r>
              <a:rPr lang="en-US" altLang="ko-KR" sz="1600" b="0" cap="none" dirty="0" smtClean="0">
                <a:latin typeface="宋体" panose="02010600030101010101" pitchFamily="2" charset="-122"/>
                <a:ea typeface="宋体" panose="02010600030101010101" pitchFamily="2" charset="-122"/>
              </a:rPr>
              <a:t>  成像画面边缘物体的畸变与中心畸变差异尽量小</a:t>
            </a:r>
            <a:endParaRPr lang="ko-KR" altLang="en-US" sz="16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 typeface="Wingdings" panose="05000000000000000000"/>
              <a:buChar char="l"/>
            </a:pPr>
            <a:r>
              <a:rPr lang="en-US" altLang="ko-KR" sz="1600" b="0" cap="none" dirty="0" smtClean="0">
                <a:latin typeface="宋体" panose="02010600030101010101" pitchFamily="2" charset="-122"/>
                <a:ea typeface="宋体" panose="02010600030101010101" pitchFamily="2" charset="-122"/>
              </a:rPr>
              <a:t>在画面布满20X20CM尺寸的黑白格时，角点清晰，线条不发虚，无锯齿，黑白灰度值接近真实值 </a:t>
            </a:r>
            <a:endParaRPr lang="ko-KR" altLang="en-US" sz="16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 typeface="Wingdings" panose="05000000000000000000"/>
              <a:buChar char="l"/>
            </a:pPr>
            <a:r>
              <a:rPr lang="en-US" altLang="ko-KR" sz="1600" b="0" cap="none" dirty="0" smtClean="0">
                <a:latin typeface="宋体" panose="02010600030101010101" pitchFamily="2" charset="-122"/>
                <a:ea typeface="宋体" panose="02010600030101010101" pitchFamily="2" charset="-122"/>
              </a:rPr>
              <a:t>  成像色彩饱满，不偏色</a:t>
            </a:r>
            <a:endParaRPr lang="ko-KR" altLang="en-US" sz="16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 typeface="Wingdings" panose="05000000000000000000"/>
              <a:buChar char="l"/>
            </a:pPr>
            <a:r>
              <a:rPr lang="en-US" altLang="ko-KR" sz="1600" b="0" cap="none" dirty="0" smtClean="0">
                <a:latin typeface="宋体" panose="02010600030101010101" pitchFamily="2" charset="-122"/>
                <a:ea typeface="宋体" panose="02010600030101010101" pitchFamily="2" charset="-122"/>
              </a:rPr>
              <a:t>  在微光环境中，要求有较好的增益补偿能力，噪点小</a:t>
            </a:r>
            <a:endParaRPr lang="ko-KR" altLang="en-US" sz="16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150000"/>
              </a:lnSpc>
              <a:spcBef>
                <a:spcPts val="0"/>
              </a:spcBef>
              <a:spcAft>
                <a:spcPts val="0"/>
              </a:spcAft>
              <a:buFont typeface="Wingdings" panose="05000000000000000000"/>
              <a:buChar char="l"/>
            </a:pPr>
            <a:endParaRPr lang="ko-KR" altLang="en-US" sz="1800" b="0" cap="none" dirty="0" smtClean="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1"/>
          <p:cNvSpPr txBox="1"/>
          <p:nvPr/>
        </p:nvSpPr>
        <p:spPr>
          <a:xfrm>
            <a:off x="2209800" y="304800"/>
            <a:ext cx="6324600" cy="460375"/>
          </a:xfrm>
          <a:prstGeom prst="rect">
            <a:avLst/>
          </a:prstGeom>
          <a:noFill/>
          <a:ln w="9525">
            <a:noFill/>
          </a:ln>
        </p:spPr>
        <p:txBody>
          <a:bodyPr>
            <a:spAutoFit/>
          </a:bodyPr>
          <a:lstStyle/>
          <a:p>
            <a:r>
              <a:rPr lang="zh-CN" altLang="en-US" sz="2400" dirty="0">
                <a:latin typeface="+mn-ea"/>
                <a:ea typeface="+mn-ea"/>
              </a:rPr>
              <a:t>界面介绍    </a:t>
            </a:r>
            <a:r>
              <a:rPr lang="en-US" altLang="zh-CN" sz="2400" dirty="0">
                <a:latin typeface="+mn-ea"/>
                <a:ea typeface="+mn-ea"/>
              </a:rPr>
              <a:t>2D</a:t>
            </a:r>
            <a:r>
              <a:rPr lang="zh-CN" altLang="en-US" sz="2400" dirty="0">
                <a:latin typeface="+mn-ea"/>
                <a:ea typeface="+mn-ea"/>
              </a:rPr>
              <a:t>功能区</a:t>
            </a:r>
          </a:p>
        </p:txBody>
      </p:sp>
      <p:pic>
        <p:nvPicPr>
          <p:cNvPr id="3" name="图片 2"/>
          <p:cNvPicPr>
            <a:picLocks noChangeAspect="1"/>
          </p:cNvPicPr>
          <p:nvPr/>
        </p:nvPicPr>
        <p:blipFill>
          <a:blip r:embed="rId2" cstate="print"/>
          <a:stretch>
            <a:fillRect/>
          </a:stretch>
        </p:blipFill>
        <p:spPr>
          <a:xfrm>
            <a:off x="2081530" y="1866900"/>
            <a:ext cx="5133340" cy="3429635"/>
          </a:xfrm>
          <a:prstGeom prst="rect">
            <a:avLst/>
          </a:prstGeom>
        </p:spPr>
      </p:pic>
      <p:sp>
        <p:nvSpPr>
          <p:cNvPr id="4" name="圆角矩形标注 3"/>
          <p:cNvSpPr/>
          <p:nvPr/>
        </p:nvSpPr>
        <p:spPr>
          <a:xfrm>
            <a:off x="914400" y="2286000"/>
            <a:ext cx="1000760" cy="286385"/>
          </a:xfrm>
          <a:prstGeom prst="wedgeRoundRectCallout">
            <a:avLst>
              <a:gd name="adj1" fmla="val 167420"/>
              <a:gd name="adj2" fmla="val 377165"/>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fontAlgn="base" latinLnBrk="0">
              <a:lnSpc>
                <a:spcPct val="100000"/>
              </a:lnSpc>
              <a:spcBef>
                <a:spcPts val="0"/>
              </a:spcBef>
              <a:spcAft>
                <a:spcPts val="0"/>
              </a:spcAft>
              <a:buFontTx/>
              <a:buNone/>
            </a:pPr>
            <a:r>
              <a:rPr lang="en-US" altLang="ko-KR" sz="1200" b="0" cap="none" dirty="0" smtClean="0">
                <a:ln w="9525" cap="flat" cmpd="sng">
                  <a:noFill/>
                </a:ln>
                <a:solidFill>
                  <a:schemeClr val="tx1"/>
                </a:solidFill>
                <a:latin typeface="宋体" panose="02010600030101010101" pitchFamily="2" charset="-122"/>
                <a:ea typeface="宋体" panose="02010600030101010101" pitchFamily="2" charset="-122"/>
              </a:rPr>
              <a:t>车模</a:t>
            </a:r>
            <a:endParaRPr lang="ko-KR" altLang="en-US" sz="1200" b="0" cap="none" dirty="0" smtClean="0">
              <a:ln w="9525" cap="flat" cmpd="sng">
                <a:noFill/>
              </a:ln>
              <a:solidFill>
                <a:schemeClr val="tx1"/>
              </a:solidFill>
              <a:latin typeface="宋体" panose="02010600030101010101" pitchFamily="2" charset="-122"/>
              <a:ea typeface="宋体" panose="02010600030101010101" pitchFamily="2" charset="-122"/>
            </a:endParaRPr>
          </a:p>
        </p:txBody>
      </p:sp>
      <p:sp>
        <p:nvSpPr>
          <p:cNvPr id="5" name="圆角矩形标注 4"/>
          <p:cNvSpPr/>
          <p:nvPr/>
        </p:nvSpPr>
        <p:spPr>
          <a:xfrm>
            <a:off x="831850" y="4558665"/>
            <a:ext cx="1000760" cy="396875"/>
          </a:xfrm>
          <a:prstGeom prst="wedgeRoundRectCallout">
            <a:avLst>
              <a:gd name="adj1" fmla="val 132984"/>
              <a:gd name="adj2" fmla="val -42307"/>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fontAlgn="base" latinLnBrk="0">
              <a:lnSpc>
                <a:spcPct val="100000"/>
              </a:lnSpc>
              <a:spcBef>
                <a:spcPts val="0"/>
              </a:spcBef>
              <a:spcAft>
                <a:spcPts val="0"/>
              </a:spcAft>
              <a:buFontTx/>
              <a:buNone/>
            </a:pPr>
            <a:r>
              <a:rPr lang="en-US" altLang="ko-KR" sz="1200" b="0" cap="none" dirty="0" smtClean="0">
                <a:ln w="9525" cap="flat" cmpd="sng">
                  <a:noFill/>
                </a:ln>
                <a:solidFill>
                  <a:schemeClr val="tx1"/>
                </a:solidFill>
                <a:latin typeface="宋体" panose="02010600030101010101" pitchFamily="2" charset="-122"/>
                <a:ea typeface="宋体" panose="02010600030101010101" pitchFamily="2" charset="-122"/>
              </a:rPr>
              <a:t>泊车轨迹线</a:t>
            </a:r>
            <a:endParaRPr lang="ko-KR" altLang="en-US" sz="1200" b="0" cap="none" dirty="0" smtClean="0">
              <a:ln w="9525" cap="flat" cmpd="sng">
                <a:noFill/>
              </a:ln>
              <a:solidFill>
                <a:schemeClr val="tx1"/>
              </a:solidFill>
              <a:latin typeface="宋体" panose="02010600030101010101" pitchFamily="2" charset="-122"/>
              <a:ea typeface="宋体" panose="02010600030101010101" pitchFamily="2" charset="-122"/>
            </a:endParaRPr>
          </a:p>
        </p:txBody>
      </p:sp>
      <p:sp>
        <p:nvSpPr>
          <p:cNvPr id="6" name="圆角矩形标注 5"/>
          <p:cNvSpPr/>
          <p:nvPr/>
        </p:nvSpPr>
        <p:spPr>
          <a:xfrm>
            <a:off x="4760595" y="5647055"/>
            <a:ext cx="1000760" cy="396875"/>
          </a:xfrm>
          <a:prstGeom prst="wedgeRoundRectCallout">
            <a:avLst>
              <a:gd name="adj1" fmla="val 89619"/>
              <a:gd name="adj2" fmla="val -502564"/>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fontAlgn="base" latinLnBrk="0">
              <a:lnSpc>
                <a:spcPct val="100000"/>
              </a:lnSpc>
              <a:spcBef>
                <a:spcPts val="0"/>
              </a:spcBef>
              <a:spcAft>
                <a:spcPts val="0"/>
              </a:spcAft>
              <a:buFontTx/>
              <a:buNone/>
            </a:pPr>
            <a:r>
              <a:rPr lang="en-US" altLang="ko-KR" sz="1200" b="0" cap="none" dirty="0" smtClean="0">
                <a:ln w="9525" cap="flat" cmpd="sng">
                  <a:noFill/>
                </a:ln>
                <a:solidFill>
                  <a:schemeClr val="tx1"/>
                </a:solidFill>
                <a:latin typeface="宋体" panose="02010600030101010101" pitchFamily="2" charset="-122"/>
                <a:ea typeface="宋体" panose="02010600030101010101" pitchFamily="2" charset="-122"/>
              </a:rPr>
              <a:t>后视标尺线</a:t>
            </a:r>
            <a:endParaRPr lang="ko-KR" altLang="en-US" sz="1200" b="0" cap="none" dirty="0" smtClean="0">
              <a:ln w="9525" cap="flat" cmpd="sng">
                <a:noFill/>
              </a:ln>
              <a:solidFill>
                <a:schemeClr val="tx1"/>
              </a:solidFill>
              <a:latin typeface="宋体" panose="02010600030101010101" pitchFamily="2" charset="-122"/>
              <a:ea typeface="宋体" panose="02010600030101010101" pitchFamily="2" charset="-122"/>
            </a:endParaRPr>
          </a:p>
        </p:txBody>
      </p:sp>
      <p:sp>
        <p:nvSpPr>
          <p:cNvPr id="7" name="圆角矩形标注 6"/>
          <p:cNvSpPr/>
          <p:nvPr/>
        </p:nvSpPr>
        <p:spPr>
          <a:xfrm>
            <a:off x="2481580" y="1362075"/>
            <a:ext cx="1358265" cy="286385"/>
          </a:xfrm>
          <a:prstGeom prst="wedgeRoundRectCallout">
            <a:avLst>
              <a:gd name="adj1" fmla="val -19430"/>
              <a:gd name="adj2" fmla="val 211832"/>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fontAlgn="base" latinLnBrk="0">
              <a:lnSpc>
                <a:spcPct val="100000"/>
              </a:lnSpc>
              <a:spcBef>
                <a:spcPts val="0"/>
              </a:spcBef>
              <a:spcAft>
                <a:spcPts val="0"/>
              </a:spcAft>
              <a:buFontTx/>
              <a:buNone/>
            </a:pPr>
            <a:r>
              <a:rPr lang="en-US" altLang="ko-KR" sz="1200" b="0" cap="none" dirty="0" smtClean="0">
                <a:ln w="9525" cap="flat" cmpd="sng">
                  <a:noFill/>
                </a:ln>
                <a:solidFill>
                  <a:schemeClr val="tx1"/>
                </a:solidFill>
                <a:latin typeface="宋体" panose="02010600030101010101" pitchFamily="2" charset="-122"/>
                <a:ea typeface="宋体" panose="02010600030101010101" pitchFamily="2" charset="-122"/>
              </a:rPr>
              <a:t>全景鸟瞰图位置</a:t>
            </a:r>
            <a:endParaRPr lang="ko-KR" altLang="en-US" sz="1200" b="0" cap="none" dirty="0" smtClean="0">
              <a:ln w="9525" cap="flat" cmpd="sng">
                <a:noFill/>
              </a:ln>
              <a:solidFill>
                <a:schemeClr val="tx1"/>
              </a:solidFill>
              <a:latin typeface="宋体" panose="02010600030101010101" pitchFamily="2" charset="-122"/>
              <a:ea typeface="宋体" panose="02010600030101010101" pitchFamily="2" charset="-122"/>
            </a:endParaRPr>
          </a:p>
        </p:txBody>
      </p:sp>
      <p:sp>
        <p:nvSpPr>
          <p:cNvPr id="8" name="圆角矩形标注 7"/>
          <p:cNvSpPr/>
          <p:nvPr/>
        </p:nvSpPr>
        <p:spPr>
          <a:xfrm>
            <a:off x="6000750" y="1362075"/>
            <a:ext cx="1000760" cy="286385"/>
          </a:xfrm>
          <a:prstGeom prst="wedgeRoundRectCallout">
            <a:avLst>
              <a:gd name="adj1" fmla="val -75650"/>
              <a:gd name="adj2" fmla="val 231111"/>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fontAlgn="base" latinLnBrk="0">
              <a:lnSpc>
                <a:spcPct val="100000"/>
              </a:lnSpc>
              <a:spcBef>
                <a:spcPts val="0"/>
              </a:spcBef>
              <a:spcAft>
                <a:spcPts val="0"/>
              </a:spcAft>
              <a:buFontTx/>
              <a:buNone/>
            </a:pPr>
            <a:r>
              <a:rPr lang="en-US" altLang="ko-KR" sz="1200" b="0" cap="none" dirty="0" smtClean="0">
                <a:ln w="9525" cap="flat" cmpd="sng">
                  <a:noFill/>
                </a:ln>
                <a:solidFill>
                  <a:schemeClr val="tx1"/>
                </a:solidFill>
                <a:latin typeface="宋体" panose="02010600030101010101" pitchFamily="2" charset="-122"/>
                <a:ea typeface="宋体" panose="02010600030101010101" pitchFamily="2" charset="-122"/>
              </a:rPr>
              <a:t>视图标识</a:t>
            </a:r>
            <a:endParaRPr lang="ko-KR" altLang="en-US" sz="1200" b="0" cap="none" dirty="0" smtClean="0">
              <a:ln w="9525" cap="flat" cmpd="sng">
                <a:noFill/>
              </a:ln>
              <a:solidFill>
                <a:schemeClr val="tx1"/>
              </a:solidFill>
              <a:latin typeface="宋体" panose="02010600030101010101" pitchFamily="2" charset="-122"/>
              <a:ea typeface="宋体" panose="02010600030101010101" pitchFamily="2" charset="-122"/>
            </a:endParaRPr>
          </a:p>
        </p:txBody>
      </p:sp>
      <p:sp>
        <p:nvSpPr>
          <p:cNvPr id="9" name="圆角矩形标注 8"/>
          <p:cNvSpPr/>
          <p:nvPr/>
        </p:nvSpPr>
        <p:spPr>
          <a:xfrm>
            <a:off x="4296410" y="1163955"/>
            <a:ext cx="1247140" cy="484505"/>
          </a:xfrm>
          <a:prstGeom prst="wedgeRoundRectCallout">
            <a:avLst>
              <a:gd name="adj1" fmla="val -7412"/>
              <a:gd name="adj2" fmla="val 146850"/>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fontAlgn="base" latinLnBrk="0">
              <a:lnSpc>
                <a:spcPct val="100000"/>
              </a:lnSpc>
              <a:spcBef>
                <a:spcPts val="0"/>
              </a:spcBef>
              <a:spcAft>
                <a:spcPts val="0"/>
              </a:spcAft>
              <a:buFontTx/>
              <a:buNone/>
            </a:pPr>
            <a:r>
              <a:rPr lang="en-US" altLang="ko-KR" sz="1200" b="0" cap="none" dirty="0" smtClean="0">
                <a:ln w="9525" cap="flat" cmpd="sng">
                  <a:noFill/>
                </a:ln>
                <a:solidFill>
                  <a:schemeClr val="tx1"/>
                </a:solidFill>
                <a:latin typeface="宋体" panose="02010600030101010101" pitchFamily="2" charset="-122"/>
                <a:ea typeface="宋体" panose="02010600030101010101" pitchFamily="2" charset="-122"/>
              </a:rPr>
              <a:t>警示标志和</a:t>
            </a:r>
            <a:endParaRPr lang="ko-KR" altLang="en-US" sz="1200" b="0" cap="none" dirty="0" smtClean="0">
              <a:ln w="9525" cap="flat" cmpd="sng">
                <a:noFill/>
              </a:ln>
              <a:solidFill>
                <a:schemeClr val="tx1"/>
              </a:solidFill>
              <a:latin typeface="宋体" panose="02010600030101010101" pitchFamily="2" charset="-122"/>
              <a:ea typeface="宋体" panose="02010600030101010101" pitchFamily="2" charset="-122"/>
            </a:endParaRPr>
          </a:p>
          <a:p>
            <a:pPr marL="0" indent="0" algn="ctr" defTabSz="914400" fontAlgn="base" latinLnBrk="0">
              <a:lnSpc>
                <a:spcPct val="100000"/>
              </a:lnSpc>
              <a:spcBef>
                <a:spcPts val="0"/>
              </a:spcBef>
              <a:spcAft>
                <a:spcPts val="0"/>
              </a:spcAft>
              <a:buFontTx/>
              <a:buNone/>
            </a:pPr>
            <a:r>
              <a:rPr lang="en-US" altLang="ko-KR" sz="1200" b="0" cap="none" dirty="0" smtClean="0">
                <a:ln w="9525" cap="flat" cmpd="sng">
                  <a:noFill/>
                </a:ln>
                <a:solidFill>
                  <a:schemeClr val="tx1"/>
                </a:solidFill>
                <a:latin typeface="宋体" panose="02010600030101010101" pitchFamily="2" charset="-122"/>
                <a:ea typeface="宋体" panose="02010600030101010101" pitchFamily="2" charset="-122"/>
              </a:rPr>
              <a:t>免责提醒文字</a:t>
            </a:r>
            <a:endParaRPr lang="ko-KR" altLang="en-US" sz="1200" b="0" cap="none" dirty="0" smtClean="0">
              <a:ln w="9525" cap="flat" cmpd="sng">
                <a:noFill/>
              </a:ln>
              <a:solidFill>
                <a:schemeClr val="tx1"/>
              </a:solidFill>
              <a:latin typeface="宋体" panose="02010600030101010101" pitchFamily="2" charset="-122"/>
              <a:ea typeface="宋体" panose="02010600030101010101" pitchFamily="2" charset="-122"/>
            </a:endParaRPr>
          </a:p>
        </p:txBody>
      </p:sp>
      <p:sp>
        <p:nvSpPr>
          <p:cNvPr id="10" name="圆角矩形标注 9"/>
          <p:cNvSpPr/>
          <p:nvPr/>
        </p:nvSpPr>
        <p:spPr>
          <a:xfrm>
            <a:off x="2583815" y="5647055"/>
            <a:ext cx="1000760" cy="396875"/>
          </a:xfrm>
          <a:prstGeom prst="wedgeRoundRectCallout">
            <a:avLst>
              <a:gd name="adj1" fmla="val 192603"/>
              <a:gd name="adj2" fmla="val -480448"/>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fontAlgn="base" latinLnBrk="0">
              <a:lnSpc>
                <a:spcPct val="100000"/>
              </a:lnSpc>
              <a:spcBef>
                <a:spcPts val="0"/>
              </a:spcBef>
              <a:spcAft>
                <a:spcPts val="0"/>
              </a:spcAft>
              <a:buFontTx/>
              <a:buNone/>
            </a:pPr>
            <a:r>
              <a:rPr lang="en-US" altLang="ko-KR" sz="1200" b="0" cap="none" dirty="0" smtClean="0">
                <a:ln w="9525" cap="flat" cmpd="sng">
                  <a:noFill/>
                </a:ln>
                <a:solidFill>
                  <a:schemeClr val="tx1"/>
                </a:solidFill>
                <a:latin typeface="宋体" panose="02010600030101010101" pitchFamily="2" charset="-122"/>
                <a:ea typeface="宋体" panose="02010600030101010101" pitchFamily="2" charset="-122"/>
              </a:rPr>
              <a:t>泊车轨迹线</a:t>
            </a:r>
            <a:endParaRPr lang="ko-KR" altLang="en-US" sz="1200" b="0" cap="none" dirty="0" smtClean="0">
              <a:ln w="9525" cap="flat" cmpd="sng">
                <a:noFill/>
              </a:ln>
              <a:solidFill>
                <a:schemeClr val="tx1"/>
              </a:solidFill>
              <a:latin typeface="宋体" panose="02010600030101010101" pitchFamily="2" charset="-122"/>
              <a:ea typeface="宋体" panose="02010600030101010101" pitchFamily="2" charset="-122"/>
            </a:endParaRPr>
          </a:p>
        </p:txBody>
      </p:sp>
      <p:sp>
        <p:nvSpPr>
          <p:cNvPr id="17" name="圆角矩形标注 16"/>
          <p:cNvSpPr/>
          <p:nvPr/>
        </p:nvSpPr>
        <p:spPr>
          <a:xfrm>
            <a:off x="7319645" y="2381885"/>
            <a:ext cx="1000760" cy="286385"/>
          </a:xfrm>
          <a:prstGeom prst="wedgeRoundRectCallout">
            <a:avLst>
              <a:gd name="adj1" fmla="val -140158"/>
              <a:gd name="adj2" fmla="val -124888"/>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fontAlgn="base" latinLnBrk="0">
              <a:lnSpc>
                <a:spcPct val="100000"/>
              </a:lnSpc>
              <a:spcBef>
                <a:spcPts val="0"/>
              </a:spcBef>
              <a:spcAft>
                <a:spcPts val="0"/>
              </a:spcAft>
              <a:buFontTx/>
              <a:buNone/>
            </a:pPr>
            <a:r>
              <a:rPr lang="en-US" altLang="ko-KR" sz="1200" b="0" cap="none" dirty="0" smtClean="0">
                <a:ln w="9525" cap="flat" cmpd="sng">
                  <a:noFill/>
                </a:ln>
                <a:solidFill>
                  <a:schemeClr val="tx1"/>
                </a:solidFill>
                <a:latin typeface="宋体" panose="02010600030101010101" pitchFamily="2" charset="-122"/>
                <a:ea typeface="宋体" panose="02010600030101010101" pitchFamily="2" charset="-122"/>
              </a:rPr>
              <a:t>2D/3D切换</a:t>
            </a:r>
            <a:endParaRPr lang="ko-KR" altLang="en-US" sz="1200" b="0" cap="none" dirty="0" smtClean="0">
              <a:ln w="9525" cap="flat" cmpd="sng">
                <a:noFill/>
              </a:ln>
              <a:solidFill>
                <a:schemeClr val="tx1"/>
              </a:solidFill>
              <a:latin typeface="宋体" panose="02010600030101010101" pitchFamily="2" charset="-122"/>
              <a:ea typeface="宋体" panose="02010600030101010101" pitchFamily="2" charset="-122"/>
            </a:endParaRPr>
          </a:p>
        </p:txBody>
      </p:sp>
      <p:sp>
        <p:nvSpPr>
          <p:cNvPr id="18" name="圆角矩形标注 17"/>
          <p:cNvSpPr/>
          <p:nvPr/>
        </p:nvSpPr>
        <p:spPr>
          <a:xfrm>
            <a:off x="7319645" y="1362075"/>
            <a:ext cx="1000760" cy="286385"/>
          </a:xfrm>
          <a:prstGeom prst="wedgeRoundRectCallout">
            <a:avLst>
              <a:gd name="adj1" fmla="val -89301"/>
              <a:gd name="adj2" fmla="val 192000"/>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fontAlgn="base" latinLnBrk="0">
              <a:lnSpc>
                <a:spcPct val="100000"/>
              </a:lnSpc>
              <a:spcBef>
                <a:spcPts val="0"/>
              </a:spcBef>
              <a:spcAft>
                <a:spcPts val="0"/>
              </a:spcAft>
              <a:buFontTx/>
              <a:buNone/>
            </a:pPr>
            <a:r>
              <a:rPr lang="en-US" altLang="ko-KR" sz="1200" b="0" cap="none" dirty="0" smtClean="0">
                <a:ln w="9525" cap="flat" cmpd="sng">
                  <a:noFill/>
                </a:ln>
                <a:solidFill>
                  <a:schemeClr val="tx1"/>
                </a:solidFill>
                <a:latin typeface="宋体" panose="02010600030101010101" pitchFamily="2" charset="-122"/>
                <a:ea typeface="宋体" panose="02010600030101010101" pitchFamily="2" charset="-122"/>
              </a:rPr>
              <a:t>返回主界面</a:t>
            </a:r>
            <a:endParaRPr lang="ko-KR" altLang="en-US" sz="1200" b="0" cap="none" dirty="0" smtClean="0">
              <a:ln w="9525" cap="flat" cmpd="sng">
                <a:noFill/>
              </a:ln>
              <a:solidFill>
                <a:schemeClr val="tx1"/>
              </a:solidFill>
              <a:latin typeface="宋体" panose="02010600030101010101" pitchFamily="2" charset="-122"/>
              <a:ea typeface="宋体" panose="02010600030101010101" pitchFamily="2" charset="-122"/>
            </a:endParaRPr>
          </a:p>
        </p:txBody>
      </p:sp>
      <p:sp>
        <p:nvSpPr>
          <p:cNvPr id="19" name="圆角矩形标注 18"/>
          <p:cNvSpPr/>
          <p:nvPr/>
        </p:nvSpPr>
        <p:spPr>
          <a:xfrm>
            <a:off x="7319645" y="4558665"/>
            <a:ext cx="1215390" cy="286385"/>
          </a:xfrm>
          <a:prstGeom prst="wedgeRoundRectCallout">
            <a:avLst>
              <a:gd name="adj1" fmla="val -104849"/>
              <a:gd name="adj2" fmla="val -255333"/>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fontAlgn="base" latinLnBrk="0">
              <a:lnSpc>
                <a:spcPct val="100000"/>
              </a:lnSpc>
              <a:spcBef>
                <a:spcPts val="0"/>
              </a:spcBef>
              <a:spcAft>
                <a:spcPts val="0"/>
              </a:spcAft>
              <a:buFontTx/>
              <a:buNone/>
            </a:pPr>
            <a:r>
              <a:rPr lang="en-US" altLang="ko-KR" sz="1200" b="0" cap="none" dirty="0" smtClean="0">
                <a:ln w="9525" cap="flat" cmpd="sng">
                  <a:noFill/>
                </a:ln>
                <a:solidFill>
                  <a:schemeClr val="tx1"/>
                </a:solidFill>
                <a:latin typeface="宋体" panose="02010600030101010101" pitchFamily="2" charset="-122"/>
                <a:ea typeface="宋体" panose="02010600030101010101" pitchFamily="2" charset="-122"/>
              </a:rPr>
              <a:t>单视图位置</a:t>
            </a:r>
            <a:endParaRPr lang="ko-KR" altLang="en-US" sz="1200" b="0" cap="none" dirty="0" smtClean="0">
              <a:ln w="9525" cap="flat" cmpd="sng">
                <a:noFill/>
              </a:ln>
              <a:solidFill>
                <a:schemeClr val="tx1"/>
              </a:solidFill>
              <a:latin typeface="宋体" panose="02010600030101010101" pitchFamily="2" charset="-122"/>
              <a:ea typeface="宋体" panose="02010600030101010101" pitchFamily="2" charset="-122"/>
            </a:endParaRPr>
          </a:p>
        </p:txBody>
      </p:sp>
      <p:sp>
        <p:nvSpPr>
          <p:cNvPr id="20" name="文本框 19"/>
          <p:cNvSpPr txBox="1"/>
          <p:nvPr/>
        </p:nvSpPr>
        <p:spPr>
          <a:xfrm>
            <a:off x="2847340" y="2013585"/>
            <a:ext cx="473075" cy="368935"/>
          </a:xfrm>
          <a:prstGeom prst="rect">
            <a:avLst/>
          </a:prstGeom>
          <a:noFill/>
        </p:spPr>
        <p:txBody>
          <a:bodyPr vert="horz" wrap="square" lIns="91440" tIns="45720" rIns="91440" bIns="45720" numCol="1" anchor="t">
            <a:spAutoFit/>
          </a:bodyPr>
          <a:lstStyle/>
          <a:p>
            <a:pPr marL="0" indent="0" algn="l" defTabSz="914400" eaLnBrk="0" fontAlgn="base" latinLnBrk="0">
              <a:lnSpc>
                <a:spcPct val="100000"/>
              </a:lnSpc>
              <a:spcBef>
                <a:spcPts val="0"/>
              </a:spcBef>
              <a:spcAft>
                <a:spcPts val="0"/>
              </a:spcAft>
              <a:buFontTx/>
              <a:buNone/>
            </a:pPr>
            <a:r>
              <a:rPr lang="en-US" altLang="ko-KR" sz="1800" b="0" cap="none" dirty="0" smtClean="0">
                <a:solidFill>
                  <a:srgbClr val="FF0000"/>
                </a:solidFill>
                <a:latin typeface="宋体" panose="02010600030101010101" pitchFamily="2" charset="-122"/>
                <a:ea typeface="宋体" panose="02010600030101010101" pitchFamily="2" charset="-122"/>
              </a:rPr>
              <a:t>前</a:t>
            </a:r>
            <a:endParaRPr lang="ko-KR" altLang="en-US" sz="1800" b="0" cap="none" dirty="0" smtClean="0">
              <a:solidFill>
                <a:srgbClr val="FF0000"/>
              </a:solidFill>
              <a:latin typeface="宋体" panose="02010600030101010101" pitchFamily="2" charset="-122"/>
              <a:ea typeface="宋体" panose="02010600030101010101" pitchFamily="2" charset="-122"/>
            </a:endParaRPr>
          </a:p>
        </p:txBody>
      </p:sp>
      <p:sp>
        <p:nvSpPr>
          <p:cNvPr id="21" name="文本框 20"/>
          <p:cNvSpPr txBox="1"/>
          <p:nvPr/>
        </p:nvSpPr>
        <p:spPr>
          <a:xfrm>
            <a:off x="2847975" y="4664710"/>
            <a:ext cx="473075" cy="368935"/>
          </a:xfrm>
          <a:prstGeom prst="rect">
            <a:avLst/>
          </a:prstGeom>
          <a:noFill/>
        </p:spPr>
        <p:txBody>
          <a:bodyPr vert="horz" wrap="square" lIns="91440" tIns="45720" rIns="91440" bIns="45720" numCol="1" anchor="t">
            <a:spAutoFit/>
          </a:bodyPr>
          <a:lstStyle/>
          <a:p>
            <a:pPr marL="0" indent="0" algn="l" defTabSz="914400" eaLnBrk="0" fontAlgn="base" latinLnBrk="0">
              <a:lnSpc>
                <a:spcPct val="100000"/>
              </a:lnSpc>
              <a:spcBef>
                <a:spcPts val="0"/>
              </a:spcBef>
              <a:spcAft>
                <a:spcPts val="0"/>
              </a:spcAft>
              <a:buFontTx/>
              <a:buNone/>
            </a:pPr>
            <a:r>
              <a:rPr lang="en-US" altLang="ko-KR" sz="1800" b="0" cap="none" dirty="0" smtClean="0">
                <a:solidFill>
                  <a:srgbClr val="FF0000"/>
                </a:solidFill>
                <a:latin typeface="宋体" panose="02010600030101010101" pitchFamily="2" charset="-122"/>
                <a:ea typeface="宋体" panose="02010600030101010101" pitchFamily="2" charset="-122"/>
              </a:rPr>
              <a:t>后</a:t>
            </a:r>
            <a:endParaRPr lang="ko-KR" altLang="en-US" sz="1800" b="0" cap="none" dirty="0" smtClean="0">
              <a:solidFill>
                <a:srgbClr val="FF0000"/>
              </a:solidFill>
              <a:latin typeface="宋体" panose="02010600030101010101" pitchFamily="2" charset="-122"/>
              <a:ea typeface="宋体" panose="02010600030101010101" pitchFamily="2" charset="-122"/>
            </a:endParaRPr>
          </a:p>
        </p:txBody>
      </p:sp>
      <p:sp>
        <p:nvSpPr>
          <p:cNvPr id="22" name="文本框 21"/>
          <p:cNvSpPr txBox="1"/>
          <p:nvPr/>
        </p:nvSpPr>
        <p:spPr>
          <a:xfrm>
            <a:off x="3500755" y="3244850"/>
            <a:ext cx="473075" cy="368935"/>
          </a:xfrm>
          <a:prstGeom prst="rect">
            <a:avLst/>
          </a:prstGeom>
          <a:noFill/>
        </p:spPr>
        <p:txBody>
          <a:bodyPr vert="horz" wrap="square" lIns="91440" tIns="45720" rIns="91440" bIns="45720" numCol="1" anchor="t">
            <a:spAutoFit/>
          </a:bodyPr>
          <a:lstStyle/>
          <a:p>
            <a:pPr marL="0" indent="0" algn="l" defTabSz="914400" eaLnBrk="0" fontAlgn="base" latinLnBrk="0">
              <a:lnSpc>
                <a:spcPct val="100000"/>
              </a:lnSpc>
              <a:spcBef>
                <a:spcPts val="0"/>
              </a:spcBef>
              <a:spcAft>
                <a:spcPts val="0"/>
              </a:spcAft>
              <a:buFontTx/>
              <a:buNone/>
            </a:pPr>
            <a:r>
              <a:rPr lang="en-US" altLang="ko-KR" sz="1800" b="0" cap="none" dirty="0" smtClean="0">
                <a:solidFill>
                  <a:srgbClr val="FF0000"/>
                </a:solidFill>
                <a:latin typeface="宋体" panose="02010600030101010101" pitchFamily="2" charset="-122"/>
                <a:ea typeface="宋体" panose="02010600030101010101" pitchFamily="2" charset="-122"/>
              </a:rPr>
              <a:t>右</a:t>
            </a:r>
            <a:endParaRPr lang="ko-KR" altLang="en-US" sz="1800" b="0" cap="none" dirty="0" smtClean="0">
              <a:solidFill>
                <a:srgbClr val="FF0000"/>
              </a:solidFill>
              <a:latin typeface="宋体" panose="02010600030101010101" pitchFamily="2" charset="-122"/>
              <a:ea typeface="宋体" panose="02010600030101010101" pitchFamily="2" charset="-122"/>
            </a:endParaRPr>
          </a:p>
        </p:txBody>
      </p:sp>
      <p:sp>
        <p:nvSpPr>
          <p:cNvPr id="23" name="文本框 22"/>
          <p:cNvSpPr txBox="1"/>
          <p:nvPr/>
        </p:nvSpPr>
        <p:spPr>
          <a:xfrm>
            <a:off x="2111375" y="3244850"/>
            <a:ext cx="473075" cy="368935"/>
          </a:xfrm>
          <a:prstGeom prst="rect">
            <a:avLst/>
          </a:prstGeom>
          <a:noFill/>
        </p:spPr>
        <p:txBody>
          <a:bodyPr vert="horz" wrap="square" lIns="91440" tIns="45720" rIns="91440" bIns="45720" numCol="1" anchor="t">
            <a:spAutoFit/>
          </a:bodyPr>
          <a:lstStyle/>
          <a:p>
            <a:pPr marL="0" indent="0" algn="l" defTabSz="914400" eaLnBrk="0" fontAlgn="base" latinLnBrk="0">
              <a:lnSpc>
                <a:spcPct val="100000"/>
              </a:lnSpc>
              <a:spcBef>
                <a:spcPts val="0"/>
              </a:spcBef>
              <a:spcAft>
                <a:spcPts val="0"/>
              </a:spcAft>
              <a:buFontTx/>
              <a:buNone/>
            </a:pPr>
            <a:r>
              <a:rPr lang="en-US" altLang="ko-KR" sz="1800" b="0" cap="none" dirty="0" smtClean="0">
                <a:solidFill>
                  <a:srgbClr val="FF0000"/>
                </a:solidFill>
                <a:latin typeface="宋体" panose="02010600030101010101" pitchFamily="2" charset="-122"/>
                <a:ea typeface="宋体" panose="02010600030101010101" pitchFamily="2" charset="-122"/>
              </a:rPr>
              <a:t>左</a:t>
            </a:r>
            <a:endParaRPr lang="ko-KR" altLang="en-US" sz="1800" b="0" cap="none" dirty="0" smtClean="0">
              <a:solidFill>
                <a:srgbClr val="FF0000"/>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1"/>
          <p:cNvSpPr txBox="1"/>
          <p:nvPr/>
        </p:nvSpPr>
        <p:spPr>
          <a:xfrm>
            <a:off x="2209800" y="304800"/>
            <a:ext cx="6324600" cy="460375"/>
          </a:xfrm>
          <a:prstGeom prst="rect">
            <a:avLst/>
          </a:prstGeom>
          <a:noFill/>
          <a:ln w="9525">
            <a:noFill/>
          </a:ln>
        </p:spPr>
        <p:txBody>
          <a:bodyPr>
            <a:spAutoFit/>
          </a:bodyPr>
          <a:lstStyle/>
          <a:p>
            <a:r>
              <a:rPr lang="zh-CN" altLang="en-US" sz="2400" dirty="0">
                <a:latin typeface="+mn-ea"/>
                <a:ea typeface="+mn-ea"/>
              </a:rPr>
              <a:t>界面介绍    </a:t>
            </a:r>
            <a:r>
              <a:rPr lang="en-US" altLang="zh-CN" sz="2400" dirty="0">
                <a:latin typeface="+mn-ea"/>
                <a:ea typeface="+mn-ea"/>
              </a:rPr>
              <a:t>2D</a:t>
            </a:r>
            <a:r>
              <a:rPr lang="zh-CN" altLang="en-US" sz="2400" dirty="0">
                <a:latin typeface="+mn-ea"/>
                <a:ea typeface="+mn-ea"/>
              </a:rPr>
              <a:t>界面</a:t>
            </a:r>
          </a:p>
        </p:txBody>
      </p:sp>
      <p:pic>
        <p:nvPicPr>
          <p:cNvPr id="3" name="图片 2"/>
          <p:cNvPicPr>
            <a:picLocks noChangeAspect="1"/>
          </p:cNvPicPr>
          <p:nvPr/>
        </p:nvPicPr>
        <p:blipFill>
          <a:blip r:embed="rId2" cstate="print"/>
          <a:stretch>
            <a:fillRect/>
          </a:stretch>
        </p:blipFill>
        <p:spPr>
          <a:xfrm>
            <a:off x="1565275" y="1330960"/>
            <a:ext cx="2734945" cy="1823720"/>
          </a:xfrm>
          <a:prstGeom prst="rect">
            <a:avLst/>
          </a:prstGeom>
        </p:spPr>
      </p:pic>
      <p:pic>
        <p:nvPicPr>
          <p:cNvPr id="4" name="图片 3"/>
          <p:cNvPicPr>
            <a:picLocks noChangeAspect="1"/>
          </p:cNvPicPr>
          <p:nvPr/>
        </p:nvPicPr>
        <p:blipFill>
          <a:blip r:embed="rId3" cstate="print"/>
          <a:stretch>
            <a:fillRect/>
          </a:stretch>
        </p:blipFill>
        <p:spPr>
          <a:xfrm>
            <a:off x="1565275" y="3693795"/>
            <a:ext cx="2734945" cy="1823085"/>
          </a:xfrm>
          <a:prstGeom prst="rect">
            <a:avLst/>
          </a:prstGeom>
        </p:spPr>
      </p:pic>
      <p:pic>
        <p:nvPicPr>
          <p:cNvPr id="5" name="图片 4"/>
          <p:cNvPicPr>
            <a:picLocks noChangeAspect="1"/>
          </p:cNvPicPr>
          <p:nvPr/>
        </p:nvPicPr>
        <p:blipFill>
          <a:blip r:embed="rId4" cstate="print"/>
          <a:stretch>
            <a:fillRect/>
          </a:stretch>
        </p:blipFill>
        <p:spPr>
          <a:xfrm>
            <a:off x="4885055" y="1330960"/>
            <a:ext cx="2734945" cy="1823720"/>
          </a:xfrm>
          <a:prstGeom prst="rect">
            <a:avLst/>
          </a:prstGeom>
        </p:spPr>
      </p:pic>
      <p:pic>
        <p:nvPicPr>
          <p:cNvPr id="6" name="图片 5"/>
          <p:cNvPicPr>
            <a:picLocks noChangeAspect="1"/>
          </p:cNvPicPr>
          <p:nvPr/>
        </p:nvPicPr>
        <p:blipFill>
          <a:blip r:embed="rId5" cstate="print"/>
          <a:stretch>
            <a:fillRect/>
          </a:stretch>
        </p:blipFill>
        <p:spPr>
          <a:xfrm>
            <a:off x="4885055" y="3693795"/>
            <a:ext cx="2734310" cy="1823085"/>
          </a:xfrm>
          <a:prstGeom prst="rect">
            <a:avLst/>
          </a:prstGeom>
        </p:spPr>
      </p:pic>
      <p:sp>
        <p:nvSpPr>
          <p:cNvPr id="7" name="文本框 6"/>
          <p:cNvSpPr txBox="1"/>
          <p:nvPr/>
        </p:nvSpPr>
        <p:spPr>
          <a:xfrm>
            <a:off x="2465070" y="3291205"/>
            <a:ext cx="935355" cy="276860"/>
          </a:xfrm>
          <a:prstGeom prst="rect">
            <a:avLst/>
          </a:prstGeom>
          <a:noFill/>
        </p:spPr>
        <p:txBody>
          <a:bodyPr vert="horz" wrap="square" lIns="91440" tIns="45720" rIns="91440" bIns="45720" numCol="1" anchor="t">
            <a:spAutoFit/>
          </a:bodyPr>
          <a:lstStyle/>
          <a:p>
            <a:pPr marL="0" indent="0" algn="l" defTabSz="914400" eaLnBrk="0" fontAlgn="base" latinLnBrk="0">
              <a:lnSpc>
                <a:spcPct val="100000"/>
              </a:lnSpc>
              <a:spcBef>
                <a:spcPts val="0"/>
              </a:spcBef>
              <a:spcAft>
                <a:spcPts val="0"/>
              </a:spcAft>
              <a:buFontTx/>
              <a:buNone/>
            </a:pPr>
            <a:r>
              <a:rPr lang="en-US" altLang="ko-KR" sz="1200" b="0" cap="none" dirty="0" smtClean="0">
                <a:latin typeface="宋体" panose="02010600030101010101" pitchFamily="2" charset="-122"/>
                <a:ea typeface="宋体" panose="02010600030101010101" pitchFamily="2" charset="-122"/>
              </a:rPr>
              <a:t>全景+前视</a:t>
            </a:r>
            <a:endParaRPr lang="ko-KR" altLang="en-US" sz="1200" b="0" cap="none" dirty="0" smtClean="0">
              <a:latin typeface="宋体" panose="02010600030101010101" pitchFamily="2" charset="-122"/>
              <a:ea typeface="宋体" panose="02010600030101010101" pitchFamily="2" charset="-122"/>
            </a:endParaRPr>
          </a:p>
        </p:txBody>
      </p:sp>
      <p:sp>
        <p:nvSpPr>
          <p:cNvPr id="8" name="文本框 7"/>
          <p:cNvSpPr txBox="1"/>
          <p:nvPr/>
        </p:nvSpPr>
        <p:spPr>
          <a:xfrm>
            <a:off x="5785485" y="5742940"/>
            <a:ext cx="935355" cy="276860"/>
          </a:xfrm>
          <a:prstGeom prst="rect">
            <a:avLst/>
          </a:prstGeom>
          <a:noFill/>
        </p:spPr>
        <p:txBody>
          <a:bodyPr vert="horz" wrap="square" lIns="91440" tIns="45720" rIns="91440" bIns="45720" numCol="1" anchor="t">
            <a:spAutoFit/>
          </a:bodyPr>
          <a:lstStyle/>
          <a:p>
            <a:pPr marL="0" indent="0" algn="l" defTabSz="914400" eaLnBrk="0" fontAlgn="base" latinLnBrk="0">
              <a:lnSpc>
                <a:spcPct val="100000"/>
              </a:lnSpc>
              <a:spcBef>
                <a:spcPts val="0"/>
              </a:spcBef>
              <a:spcAft>
                <a:spcPts val="0"/>
              </a:spcAft>
              <a:buFontTx/>
              <a:buNone/>
            </a:pPr>
            <a:r>
              <a:rPr lang="en-US" altLang="ko-KR" sz="1200" b="0" cap="none" dirty="0" smtClean="0">
                <a:latin typeface="宋体" panose="02010600030101010101" pitchFamily="2" charset="-122"/>
                <a:ea typeface="宋体" panose="02010600030101010101" pitchFamily="2" charset="-122"/>
              </a:rPr>
              <a:t>全景+后视</a:t>
            </a:r>
            <a:endParaRPr lang="ko-KR" altLang="en-US" sz="1200" b="0" cap="none" dirty="0" smtClean="0">
              <a:latin typeface="宋体" panose="02010600030101010101" pitchFamily="2" charset="-122"/>
              <a:ea typeface="宋体" panose="02010600030101010101" pitchFamily="2" charset="-122"/>
            </a:endParaRPr>
          </a:p>
        </p:txBody>
      </p:sp>
      <p:sp>
        <p:nvSpPr>
          <p:cNvPr id="9" name="文本框 8"/>
          <p:cNvSpPr txBox="1"/>
          <p:nvPr/>
        </p:nvSpPr>
        <p:spPr>
          <a:xfrm>
            <a:off x="5784850" y="3291205"/>
            <a:ext cx="935355" cy="276860"/>
          </a:xfrm>
          <a:prstGeom prst="rect">
            <a:avLst/>
          </a:prstGeom>
          <a:noFill/>
        </p:spPr>
        <p:txBody>
          <a:bodyPr vert="horz" wrap="square" lIns="91440" tIns="45720" rIns="91440" bIns="45720" numCol="1" anchor="t">
            <a:spAutoFit/>
          </a:bodyPr>
          <a:lstStyle/>
          <a:p>
            <a:pPr marL="0" indent="0" algn="l" defTabSz="914400" eaLnBrk="0" fontAlgn="base" latinLnBrk="0">
              <a:lnSpc>
                <a:spcPct val="100000"/>
              </a:lnSpc>
              <a:spcBef>
                <a:spcPts val="0"/>
              </a:spcBef>
              <a:spcAft>
                <a:spcPts val="0"/>
              </a:spcAft>
              <a:buFontTx/>
              <a:buNone/>
            </a:pPr>
            <a:r>
              <a:rPr lang="en-US" altLang="ko-KR" sz="1200" b="0" cap="none" dirty="0" smtClean="0">
                <a:latin typeface="宋体" panose="02010600030101010101" pitchFamily="2" charset="-122"/>
                <a:ea typeface="宋体" panose="02010600030101010101" pitchFamily="2" charset="-122"/>
              </a:rPr>
              <a:t>全景+后视</a:t>
            </a:r>
            <a:endParaRPr lang="ko-KR" altLang="en-US" sz="1200" b="0" cap="none" dirty="0" smtClean="0">
              <a:latin typeface="宋体" panose="02010600030101010101" pitchFamily="2" charset="-122"/>
              <a:ea typeface="宋体" panose="02010600030101010101" pitchFamily="2" charset="-122"/>
            </a:endParaRPr>
          </a:p>
        </p:txBody>
      </p:sp>
      <p:sp>
        <p:nvSpPr>
          <p:cNvPr id="10" name="文本框 9"/>
          <p:cNvSpPr txBox="1"/>
          <p:nvPr/>
        </p:nvSpPr>
        <p:spPr>
          <a:xfrm>
            <a:off x="2465705" y="5742940"/>
            <a:ext cx="935355" cy="276860"/>
          </a:xfrm>
          <a:prstGeom prst="rect">
            <a:avLst/>
          </a:prstGeom>
          <a:noFill/>
        </p:spPr>
        <p:txBody>
          <a:bodyPr vert="horz" wrap="square" lIns="91440" tIns="45720" rIns="91440" bIns="45720" numCol="1" anchor="t">
            <a:spAutoFit/>
          </a:bodyPr>
          <a:lstStyle/>
          <a:p>
            <a:pPr marL="0" indent="0" algn="l" defTabSz="914400" eaLnBrk="0" fontAlgn="base" latinLnBrk="0">
              <a:lnSpc>
                <a:spcPct val="100000"/>
              </a:lnSpc>
              <a:spcBef>
                <a:spcPts val="0"/>
              </a:spcBef>
              <a:spcAft>
                <a:spcPts val="0"/>
              </a:spcAft>
              <a:buFontTx/>
              <a:buNone/>
            </a:pPr>
            <a:r>
              <a:rPr lang="en-US" altLang="ko-KR" sz="1200" b="0" cap="none" dirty="0" smtClean="0">
                <a:latin typeface="宋体" panose="02010600030101010101" pitchFamily="2" charset="-122"/>
                <a:ea typeface="宋体" panose="02010600030101010101" pitchFamily="2" charset="-122"/>
              </a:rPr>
              <a:t>全景+左视</a:t>
            </a:r>
            <a:endParaRPr lang="ko-KR" altLang="en-US" sz="1200" b="0" cap="none" dirty="0" smtClean="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stretch>
            <a:fillRect/>
          </a:stretch>
        </p:blipFill>
        <p:spPr>
          <a:xfrm>
            <a:off x="1759585" y="1784350"/>
            <a:ext cx="5648325" cy="3823970"/>
          </a:xfrm>
          <a:prstGeom prst="rect">
            <a:avLst/>
          </a:prstGeom>
        </p:spPr>
      </p:pic>
      <p:sp>
        <p:nvSpPr>
          <p:cNvPr id="18434" name="TextBox 1"/>
          <p:cNvSpPr txBox="1"/>
          <p:nvPr/>
        </p:nvSpPr>
        <p:spPr>
          <a:xfrm>
            <a:off x="2209800" y="304800"/>
            <a:ext cx="6324600" cy="460375"/>
          </a:xfrm>
          <a:prstGeom prst="rect">
            <a:avLst/>
          </a:prstGeom>
          <a:noFill/>
          <a:ln w="9525">
            <a:noFill/>
          </a:ln>
        </p:spPr>
        <p:txBody>
          <a:bodyPr>
            <a:spAutoFit/>
          </a:bodyPr>
          <a:lstStyle/>
          <a:p>
            <a:r>
              <a:rPr lang="zh-CN" altLang="en-US" sz="2400" dirty="0">
                <a:latin typeface="+mn-ea"/>
                <a:ea typeface="+mn-ea"/>
              </a:rPr>
              <a:t>界面介绍    </a:t>
            </a:r>
            <a:r>
              <a:rPr lang="en-US" altLang="zh-CN" sz="2400" dirty="0">
                <a:latin typeface="+mn-ea"/>
                <a:ea typeface="+mn-ea"/>
              </a:rPr>
              <a:t>3D</a:t>
            </a:r>
            <a:r>
              <a:rPr lang="zh-CN" altLang="en-US" sz="2400" dirty="0">
                <a:latin typeface="+mn-ea"/>
                <a:ea typeface="+mn-ea"/>
              </a:rPr>
              <a:t>功能区</a:t>
            </a:r>
          </a:p>
        </p:txBody>
      </p:sp>
      <p:sp>
        <p:nvSpPr>
          <p:cNvPr id="7" name="圆角矩形标注 6"/>
          <p:cNvSpPr/>
          <p:nvPr/>
        </p:nvSpPr>
        <p:spPr>
          <a:xfrm>
            <a:off x="1764665" y="1362075"/>
            <a:ext cx="1587500" cy="286385"/>
          </a:xfrm>
          <a:prstGeom prst="wedgeRoundRectCallout">
            <a:avLst>
              <a:gd name="adj1" fmla="val 37570"/>
              <a:gd name="adj2" fmla="val 411333"/>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fontAlgn="base" latinLnBrk="0">
              <a:lnSpc>
                <a:spcPct val="100000"/>
              </a:lnSpc>
              <a:spcBef>
                <a:spcPts val="0"/>
              </a:spcBef>
              <a:spcAft>
                <a:spcPts val="0"/>
              </a:spcAft>
              <a:buFontTx/>
              <a:buNone/>
            </a:pPr>
            <a:r>
              <a:rPr lang="en-US" altLang="ko-KR" sz="1200" b="0" cap="none" dirty="0" smtClean="0">
                <a:ln w="9525" cap="flat" cmpd="sng">
                  <a:noFill/>
                </a:ln>
                <a:solidFill>
                  <a:schemeClr val="tx1"/>
                </a:solidFill>
                <a:latin typeface="宋体" panose="02010600030101010101" pitchFamily="2" charset="-122"/>
                <a:ea typeface="宋体" panose="02010600030101010101" pitchFamily="2" charset="-122"/>
              </a:rPr>
              <a:t>3D立体图全屏显示</a:t>
            </a:r>
            <a:endParaRPr lang="ko-KR" altLang="en-US" sz="1200" b="0" cap="none" dirty="0" smtClean="0">
              <a:ln w="9525" cap="flat" cmpd="sng">
                <a:noFill/>
              </a:ln>
              <a:solidFill>
                <a:schemeClr val="tx1"/>
              </a:solidFill>
              <a:latin typeface="宋体" panose="02010600030101010101" pitchFamily="2" charset="-122"/>
              <a:ea typeface="宋体" panose="02010600030101010101" pitchFamily="2" charset="-122"/>
            </a:endParaRPr>
          </a:p>
        </p:txBody>
      </p:sp>
      <p:sp>
        <p:nvSpPr>
          <p:cNvPr id="17" name="圆角矩形标注 16"/>
          <p:cNvSpPr/>
          <p:nvPr/>
        </p:nvSpPr>
        <p:spPr>
          <a:xfrm>
            <a:off x="4980305" y="1362075"/>
            <a:ext cx="1000760" cy="286385"/>
          </a:xfrm>
          <a:prstGeom prst="wedgeRoundRectCallout">
            <a:avLst>
              <a:gd name="adj1" fmla="val 79333"/>
              <a:gd name="adj2" fmla="val 209333"/>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fontAlgn="base" latinLnBrk="0">
              <a:lnSpc>
                <a:spcPct val="100000"/>
              </a:lnSpc>
              <a:spcBef>
                <a:spcPts val="0"/>
              </a:spcBef>
              <a:spcAft>
                <a:spcPts val="0"/>
              </a:spcAft>
              <a:buFontTx/>
              <a:buNone/>
            </a:pPr>
            <a:r>
              <a:rPr lang="en-US" altLang="ko-KR" sz="1200" b="0" cap="none" dirty="0" smtClean="0">
                <a:ln w="9525" cap="flat" cmpd="sng">
                  <a:noFill/>
                </a:ln>
                <a:solidFill>
                  <a:schemeClr val="tx1"/>
                </a:solidFill>
                <a:latin typeface="宋体" panose="02010600030101010101" pitchFamily="2" charset="-122"/>
                <a:ea typeface="宋体" panose="02010600030101010101" pitchFamily="2" charset="-122"/>
              </a:rPr>
              <a:t>2D/3D切换</a:t>
            </a:r>
            <a:endParaRPr lang="ko-KR" altLang="en-US" sz="1200" b="0" cap="none" dirty="0" smtClean="0">
              <a:ln w="9525" cap="flat" cmpd="sng">
                <a:noFill/>
              </a:ln>
              <a:solidFill>
                <a:schemeClr val="tx1"/>
              </a:solidFill>
              <a:latin typeface="宋体" panose="02010600030101010101" pitchFamily="2" charset="-122"/>
              <a:ea typeface="宋体" panose="02010600030101010101" pitchFamily="2" charset="-122"/>
            </a:endParaRPr>
          </a:p>
        </p:txBody>
      </p:sp>
      <p:sp>
        <p:nvSpPr>
          <p:cNvPr id="18" name="圆角矩形标注 17"/>
          <p:cNvSpPr/>
          <p:nvPr/>
        </p:nvSpPr>
        <p:spPr>
          <a:xfrm>
            <a:off x="6297930" y="1362075"/>
            <a:ext cx="1000760" cy="286385"/>
          </a:xfrm>
          <a:prstGeom prst="wedgeRoundRectCallout">
            <a:avLst>
              <a:gd name="adj1" fmla="val 9873"/>
              <a:gd name="adj2" fmla="val 209111"/>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fontAlgn="base" latinLnBrk="0">
              <a:lnSpc>
                <a:spcPct val="100000"/>
              </a:lnSpc>
              <a:spcBef>
                <a:spcPts val="0"/>
              </a:spcBef>
              <a:spcAft>
                <a:spcPts val="0"/>
              </a:spcAft>
              <a:buFontTx/>
              <a:buNone/>
            </a:pPr>
            <a:r>
              <a:rPr lang="en-US" altLang="ko-KR" sz="1200" b="0" cap="none" dirty="0" smtClean="0">
                <a:ln w="9525" cap="flat" cmpd="sng">
                  <a:noFill/>
                </a:ln>
                <a:solidFill>
                  <a:schemeClr val="tx1"/>
                </a:solidFill>
                <a:latin typeface="宋体" panose="02010600030101010101" pitchFamily="2" charset="-122"/>
                <a:ea typeface="宋体" panose="02010600030101010101" pitchFamily="2" charset="-122"/>
              </a:rPr>
              <a:t>返回主界面</a:t>
            </a:r>
            <a:endParaRPr lang="ko-KR" altLang="en-US" sz="1200" b="0" cap="none" dirty="0" smtClean="0">
              <a:ln w="9525" cap="flat" cmpd="sng">
                <a:noFill/>
              </a:ln>
              <a:solidFill>
                <a:schemeClr val="tx1"/>
              </a:solidFill>
              <a:latin typeface="宋体" panose="02010600030101010101" pitchFamily="2" charset="-122"/>
              <a:ea typeface="宋体" panose="02010600030101010101" pitchFamily="2" charset="-122"/>
            </a:endParaRPr>
          </a:p>
        </p:txBody>
      </p:sp>
      <p:sp>
        <p:nvSpPr>
          <p:cNvPr id="5" name="圆角矩形标注 4"/>
          <p:cNvSpPr/>
          <p:nvPr/>
        </p:nvSpPr>
        <p:spPr>
          <a:xfrm>
            <a:off x="3695700" y="1362075"/>
            <a:ext cx="1007110" cy="286385"/>
          </a:xfrm>
          <a:prstGeom prst="wedgeRoundRectCallout">
            <a:avLst>
              <a:gd name="adj1" fmla="val 24069"/>
              <a:gd name="adj2" fmla="val 281333"/>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fontAlgn="base" latinLnBrk="0">
              <a:lnSpc>
                <a:spcPct val="100000"/>
              </a:lnSpc>
              <a:spcBef>
                <a:spcPts val="0"/>
              </a:spcBef>
              <a:spcAft>
                <a:spcPts val="0"/>
              </a:spcAft>
              <a:buFontTx/>
              <a:buNone/>
            </a:pPr>
            <a:r>
              <a:rPr lang="en-US" altLang="ko-KR" sz="1200" b="0" cap="none" dirty="0" smtClean="0">
                <a:ln w="9525" cap="flat" cmpd="sng">
                  <a:noFill/>
                </a:ln>
                <a:solidFill>
                  <a:schemeClr val="tx1"/>
                </a:solidFill>
                <a:latin typeface="宋体" panose="02010600030101010101" pitchFamily="2" charset="-122"/>
                <a:ea typeface="宋体" panose="02010600030101010101" pitchFamily="2" charset="-122"/>
              </a:rPr>
              <a:t>3D车模</a:t>
            </a:r>
            <a:endParaRPr lang="ko-KR" altLang="en-US" sz="1200" b="0" cap="none" dirty="0" smtClean="0">
              <a:ln w="9525" cap="flat" cmpd="sng">
                <a:noFill/>
              </a:ln>
              <a:solidFill>
                <a:schemeClr val="tx1"/>
              </a:solidFill>
              <a:latin typeface="宋体" panose="02010600030101010101" pitchFamily="2" charset="-122"/>
              <a:ea typeface="宋体" panose="02010600030101010101" pitchFamily="2" charset="-122"/>
            </a:endParaRPr>
          </a:p>
        </p:txBody>
      </p:sp>
      <p:sp>
        <p:nvSpPr>
          <p:cNvPr id="10" name="圆角矩形标注 9"/>
          <p:cNvSpPr/>
          <p:nvPr/>
        </p:nvSpPr>
        <p:spPr>
          <a:xfrm>
            <a:off x="3802380" y="5829300"/>
            <a:ext cx="1057275" cy="286385"/>
          </a:xfrm>
          <a:prstGeom prst="wedgeRoundRectCallout">
            <a:avLst>
              <a:gd name="adj1" fmla="val 12807"/>
              <a:gd name="adj2" fmla="val -395555"/>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fontAlgn="base" latinLnBrk="0">
              <a:lnSpc>
                <a:spcPct val="100000"/>
              </a:lnSpc>
              <a:spcBef>
                <a:spcPts val="0"/>
              </a:spcBef>
              <a:spcAft>
                <a:spcPts val="0"/>
              </a:spcAft>
              <a:buFontTx/>
              <a:buNone/>
            </a:pPr>
            <a:r>
              <a:rPr lang="en-US" altLang="ko-KR" sz="1200" b="0" cap="none" dirty="0" smtClean="0">
                <a:ln w="9525" cap="flat" cmpd="sng">
                  <a:noFill/>
                </a:ln>
                <a:solidFill>
                  <a:schemeClr val="tx1"/>
                </a:solidFill>
                <a:latin typeface="宋体" panose="02010600030101010101" pitchFamily="2" charset="-122"/>
                <a:ea typeface="宋体" panose="02010600030101010101" pitchFamily="2" charset="-122"/>
              </a:rPr>
              <a:t>视角选择盘</a:t>
            </a:r>
            <a:endParaRPr lang="ko-KR" altLang="en-US" sz="1200" b="0" cap="none" dirty="0" smtClean="0">
              <a:ln w="9525" cap="flat" cmpd="sng">
                <a:noFill/>
              </a:ln>
              <a:solidFill>
                <a:schemeClr val="tx1"/>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2209800" y="304800"/>
            <a:ext cx="6324600" cy="460375"/>
          </a:xfrm>
          <a:prstGeom prst="rect">
            <a:avLst/>
          </a:prstGeom>
          <a:noFill/>
          <a:ln w="9525">
            <a:noFill/>
          </a:ln>
        </p:spPr>
        <p:txBody>
          <a:bodyPr>
            <a:spAutoFit/>
          </a:bodyPr>
          <a:lstStyle/>
          <a:p>
            <a:r>
              <a:rPr lang="zh-CN" altLang="en-US" sz="2400" dirty="0">
                <a:latin typeface="+mn-ea"/>
                <a:ea typeface="+mn-ea"/>
              </a:rPr>
              <a:t>界面介绍    </a:t>
            </a:r>
            <a:r>
              <a:rPr lang="en-US" altLang="zh-CN" sz="2400" dirty="0">
                <a:latin typeface="+mn-ea"/>
                <a:ea typeface="+mn-ea"/>
              </a:rPr>
              <a:t>3D</a:t>
            </a:r>
            <a:r>
              <a:rPr lang="zh-CN" altLang="en-US" sz="2400" dirty="0">
                <a:latin typeface="+mn-ea"/>
                <a:ea typeface="+mn-ea"/>
              </a:rPr>
              <a:t>界面示例</a:t>
            </a:r>
          </a:p>
        </p:txBody>
      </p:sp>
      <p:pic>
        <p:nvPicPr>
          <p:cNvPr id="4" name="图片 3"/>
          <p:cNvPicPr>
            <a:picLocks noChangeAspect="1"/>
          </p:cNvPicPr>
          <p:nvPr/>
        </p:nvPicPr>
        <p:blipFill>
          <a:blip r:embed="rId2" cstate="print"/>
          <a:stretch>
            <a:fillRect/>
          </a:stretch>
        </p:blipFill>
        <p:spPr>
          <a:xfrm>
            <a:off x="753110" y="2051050"/>
            <a:ext cx="3656965" cy="2478405"/>
          </a:xfrm>
          <a:prstGeom prst="rect">
            <a:avLst/>
          </a:prstGeom>
        </p:spPr>
      </p:pic>
      <p:pic>
        <p:nvPicPr>
          <p:cNvPr id="5" name="图片 4"/>
          <p:cNvPicPr>
            <a:picLocks noChangeAspect="1"/>
          </p:cNvPicPr>
          <p:nvPr/>
        </p:nvPicPr>
        <p:blipFill>
          <a:blip r:embed="rId3" cstate="print"/>
          <a:stretch>
            <a:fillRect/>
          </a:stretch>
        </p:blipFill>
        <p:spPr>
          <a:xfrm>
            <a:off x="4721860" y="2051050"/>
            <a:ext cx="3656965" cy="2478405"/>
          </a:xfrm>
          <a:prstGeom prst="rect">
            <a:avLst/>
          </a:prstGeom>
        </p:spPr>
      </p:pic>
      <p:sp>
        <p:nvSpPr>
          <p:cNvPr id="6" name="文本框 5"/>
          <p:cNvSpPr txBox="1"/>
          <p:nvPr/>
        </p:nvSpPr>
        <p:spPr>
          <a:xfrm>
            <a:off x="2075815" y="4765040"/>
            <a:ext cx="1012825" cy="338455"/>
          </a:xfrm>
          <a:prstGeom prst="rect">
            <a:avLst/>
          </a:prstGeom>
          <a:noFill/>
        </p:spPr>
        <p:txBody>
          <a:bodyPr vert="horz" wrap="square" lIns="91440" tIns="45720" rIns="91440" bIns="45720" numCol="1" anchor="t">
            <a:spAutoFit/>
          </a:bodyPr>
          <a:lstStyle/>
          <a:p>
            <a:pPr marL="0" indent="0" algn="l" defTabSz="914400" eaLnBrk="0" fontAlgn="base" latinLnBrk="0">
              <a:lnSpc>
                <a:spcPct val="100000"/>
              </a:lnSpc>
              <a:spcBef>
                <a:spcPts val="0"/>
              </a:spcBef>
              <a:spcAft>
                <a:spcPts val="0"/>
              </a:spcAft>
              <a:buFontTx/>
              <a:buNone/>
            </a:pPr>
            <a:r>
              <a:rPr lang="en-US" altLang="ko-KR" sz="1600" b="0" cap="none" dirty="0" smtClean="0">
                <a:latin typeface="宋体" panose="02010600030101010101" pitchFamily="2" charset="-122"/>
                <a:ea typeface="宋体" panose="02010600030101010101" pitchFamily="2" charset="-122"/>
              </a:rPr>
              <a:t>3D后视</a:t>
            </a:r>
            <a:endParaRPr lang="ko-KR" altLang="en-US" sz="1600" b="0" cap="none" dirty="0" smtClean="0">
              <a:latin typeface="宋体" panose="02010600030101010101" pitchFamily="2" charset="-122"/>
              <a:ea typeface="宋体" panose="02010600030101010101" pitchFamily="2" charset="-122"/>
            </a:endParaRPr>
          </a:p>
        </p:txBody>
      </p:sp>
      <p:sp>
        <p:nvSpPr>
          <p:cNvPr id="8" name="文本框 7"/>
          <p:cNvSpPr txBox="1"/>
          <p:nvPr/>
        </p:nvSpPr>
        <p:spPr>
          <a:xfrm>
            <a:off x="6043930" y="4765040"/>
            <a:ext cx="1198245" cy="338455"/>
          </a:xfrm>
          <a:prstGeom prst="rect">
            <a:avLst/>
          </a:prstGeom>
          <a:noFill/>
        </p:spPr>
        <p:txBody>
          <a:bodyPr vert="horz" wrap="square" lIns="91440" tIns="45720" rIns="91440" bIns="45720" numCol="1" anchor="t">
            <a:spAutoFit/>
          </a:bodyPr>
          <a:lstStyle/>
          <a:p>
            <a:pPr marL="0" indent="0" algn="l" defTabSz="914400" eaLnBrk="0" fontAlgn="base" latinLnBrk="0">
              <a:lnSpc>
                <a:spcPct val="100000"/>
              </a:lnSpc>
              <a:spcBef>
                <a:spcPts val="0"/>
              </a:spcBef>
              <a:spcAft>
                <a:spcPts val="0"/>
              </a:spcAft>
              <a:buFontTx/>
              <a:buNone/>
            </a:pPr>
            <a:r>
              <a:rPr lang="en-US" altLang="ko-KR" sz="1600" b="0" cap="none" dirty="0" smtClean="0">
                <a:latin typeface="宋体" panose="02010600030101010101" pitchFamily="2" charset="-122"/>
                <a:ea typeface="宋体" panose="02010600030101010101" pitchFamily="2" charset="-122"/>
              </a:rPr>
              <a:t>3D左前视</a:t>
            </a:r>
            <a:endParaRPr lang="ko-KR" altLang="en-US" sz="1600" b="0" cap="none" dirty="0" smtClean="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Box 1"/>
          <p:cNvSpPr txBox="1"/>
          <p:nvPr/>
        </p:nvSpPr>
        <p:spPr>
          <a:xfrm>
            <a:off x="2209800" y="304800"/>
            <a:ext cx="3129280" cy="460375"/>
          </a:xfrm>
          <a:prstGeom prst="rect">
            <a:avLst/>
          </a:prstGeom>
          <a:noFill/>
          <a:ln w="9525">
            <a:noFill/>
          </a:ln>
        </p:spPr>
        <p:txBody>
          <a:bodyPr wrap="square">
            <a:spAutoFit/>
          </a:bodyPr>
          <a:lstStyle/>
          <a:p>
            <a:r>
              <a:rPr lang="zh-CN" altLang="en-US" sz="2400" dirty="0">
                <a:latin typeface="微软雅黑" panose="020B0503020204020204" pitchFamily="34" charset="-122"/>
                <a:ea typeface="微软雅黑" panose="020B0503020204020204" pitchFamily="34" charset="-122"/>
              </a:rPr>
              <a:t>功能逻辑   </a:t>
            </a:r>
            <a:r>
              <a:rPr lang="en-US" altLang="zh-CN" sz="2400" dirty="0">
                <a:latin typeface="微软雅黑" panose="020B0503020204020204" pitchFamily="34" charset="-122"/>
                <a:ea typeface="微软雅黑" panose="020B0503020204020204" pitchFamily="34" charset="-122"/>
              </a:rPr>
              <a:t>2D</a:t>
            </a:r>
          </a:p>
        </p:txBody>
      </p:sp>
      <p:sp>
        <p:nvSpPr>
          <p:cNvPr id="21507" name="TextBox 8"/>
          <p:cNvSpPr txBox="1"/>
          <p:nvPr/>
        </p:nvSpPr>
        <p:spPr>
          <a:xfrm>
            <a:off x="548005" y="1052737"/>
            <a:ext cx="8215630" cy="5632311"/>
          </a:xfrm>
          <a:prstGeom prst="rect">
            <a:avLst/>
          </a:prstGeom>
          <a:noFill/>
          <a:ln w="9525">
            <a:noFill/>
          </a:ln>
        </p:spPr>
        <p:txBody>
          <a:bodyPr vert="horz" wrap="square" lIns="91440" tIns="45720" rIns="91440" bIns="45720" numCol="1" anchor="t">
            <a:spAutoFit/>
          </a:bodyPr>
          <a:lstStyle/>
          <a:p>
            <a:pPr marL="171450" indent="-171450" algn="l" defTabSz="914400" eaLnBrk="0" fontAlgn="base" latinLnBrk="0">
              <a:lnSpc>
                <a:spcPct val="200000"/>
              </a:lnSpc>
              <a:spcBef>
                <a:spcPts val="0"/>
              </a:spcBef>
              <a:spcAft>
                <a:spcPts val="0"/>
              </a:spcAft>
              <a:buFont typeface="Wingdings" panose="05000000000000000000"/>
              <a:buChar char="l"/>
            </a:pPr>
            <a:r>
              <a:rPr lang="en-US" altLang="ko-KR" sz="1400" b="0" cap="none" dirty="0" err="1" smtClean="0">
                <a:latin typeface="宋体" panose="02010600030101010101" pitchFamily="2" charset="-122"/>
                <a:ea typeface="宋体" panose="02010600030101010101" pitchFamily="2" charset="-122"/>
              </a:rPr>
              <a:t>启动优先级别</a:t>
            </a:r>
            <a:r>
              <a:rPr lang="en-US" altLang="ko-KR" sz="1400" b="0" cap="none" dirty="0" smtClean="0">
                <a:latin typeface="宋体" panose="02010600030101010101" pitchFamily="2" charset="-122"/>
                <a:ea typeface="宋体" panose="02010600030101010101" pitchFamily="2" charset="-122"/>
              </a:rPr>
              <a:t> </a:t>
            </a:r>
            <a:endParaRPr lang="ko-KR" altLang="en-US" sz="14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Tx/>
              <a:buNone/>
            </a:pPr>
            <a:r>
              <a:rPr lang="en-US" altLang="ko-KR" sz="1400" b="0" cap="none" dirty="0" smtClean="0">
                <a:latin typeface="宋体" panose="02010600030101010101" pitchFamily="2" charset="-122"/>
                <a:ea typeface="宋体" panose="02010600030101010101" pitchFamily="2" charset="-122"/>
              </a:rPr>
              <a:t>倒车优先级＞左右转向优先级＞手动启动 </a:t>
            </a:r>
            <a:endParaRPr lang="ko-KR" altLang="en-US" sz="14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 typeface="Wingdings" panose="05000000000000000000"/>
              <a:buChar char="l"/>
            </a:pPr>
            <a:r>
              <a:rPr lang="en-US" altLang="ko-KR" sz="1400" b="0" cap="none" dirty="0" smtClean="0">
                <a:latin typeface="宋体" panose="02010600030101010101" pitchFamily="2" charset="-122"/>
                <a:ea typeface="宋体" panose="02010600030101010101" pitchFamily="2" charset="-122"/>
              </a:rPr>
              <a:t> 开机模式 </a:t>
            </a:r>
            <a:endParaRPr lang="ko-KR" altLang="en-US" sz="14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Tx/>
              <a:buNone/>
            </a:pPr>
            <a:r>
              <a:rPr lang="en-US" altLang="ko-KR" sz="1400" b="0" cap="none" dirty="0" smtClean="0">
                <a:latin typeface="宋体" panose="02010600030101010101" pitchFamily="2" charset="-122"/>
                <a:ea typeface="宋体" panose="02010600030101010101" pitchFamily="2" charset="-122"/>
              </a:rPr>
              <a:t>点火启动后，系统自动启动并进入3D场景，360度旋转后回到全景主界面，主界面默认为2D模式的全景+前视视图模式，没任何操作（倒车、打左右转向灯和手动进入视图）情况下，系统默认保持5秒后退出并进入待机状态； 、</a:t>
            </a:r>
            <a:endParaRPr lang="ko-KR" altLang="en-US" sz="14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Tx/>
              <a:buNone/>
            </a:pPr>
            <a:r>
              <a:rPr lang="en-US" altLang="ko-KR" sz="1400" b="0" cap="none" dirty="0" smtClean="0">
                <a:latin typeface="宋体" panose="02010600030101010101" pitchFamily="2" charset="-122"/>
                <a:ea typeface="宋体" panose="02010600030101010101" pitchFamily="2" charset="-122"/>
              </a:rPr>
              <a:t>点击导航主界面上图标或按动进入全景按钮打开全景系统，进入3D场景，360度旋转后回到全景主界面，主界面默认为2D模式的全景+前视视图模式，没有其它操作的情况下保持此界面； </a:t>
            </a:r>
            <a:endParaRPr lang="ko-KR" altLang="en-US" sz="14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 typeface="Wingdings" panose="05000000000000000000"/>
              <a:buChar char="l"/>
            </a:pPr>
            <a:r>
              <a:rPr lang="en-US" altLang="ko-KR" sz="1400" b="0" cap="none" dirty="0" smtClean="0">
                <a:latin typeface="宋体" panose="02010600030101010101" pitchFamily="2" charset="-122"/>
                <a:ea typeface="宋体" panose="02010600030101010101" pitchFamily="2" charset="-122"/>
              </a:rPr>
              <a:t> 倒车模式 </a:t>
            </a:r>
            <a:endParaRPr lang="ko-KR" altLang="en-US" sz="14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Tx/>
              <a:buNone/>
            </a:pPr>
            <a:r>
              <a:rPr lang="en-US" altLang="ko-KR" sz="1400" b="0" cap="none" dirty="0" smtClean="0">
                <a:latin typeface="宋体" panose="02010600030101010101" pitchFamily="2" charset="-122"/>
                <a:ea typeface="宋体" panose="02010600030101010101" pitchFamily="2" charset="-122"/>
              </a:rPr>
              <a:t>  - 挂倒车档，系统自动进入全景+后视视图模式，在没退出倒车档前，保持此模式； </a:t>
            </a:r>
            <a:endParaRPr lang="ko-KR" altLang="en-US" sz="14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Tx/>
              <a:buNone/>
            </a:pPr>
            <a:r>
              <a:rPr lang="en-US" altLang="ko-KR" sz="1400" b="0" cap="none" dirty="0" err="1" smtClean="0">
                <a:latin typeface="宋体" panose="02010600030101010101" pitchFamily="2" charset="-122"/>
                <a:ea typeface="宋体" panose="02010600030101010101" pitchFamily="2" charset="-122"/>
              </a:rPr>
              <a:t>退出倒车档，系统自动切换到全景+前视模式，没任何操作（倒车、打左右转向灯和手动进入视图）情况下，系统默</a:t>
            </a:r>
            <a:r>
              <a:rPr lang="en-US" altLang="ko-KR" sz="1400" b="0" cap="none" dirty="0" smtClean="0">
                <a:latin typeface="宋体" panose="02010600030101010101" pitchFamily="2" charset="-122"/>
                <a:ea typeface="宋体" panose="02010600030101010101" pitchFamily="2" charset="-122"/>
              </a:rPr>
              <a:t>   认保持20秒后退出并进入待机状态； </a:t>
            </a:r>
            <a:endParaRPr lang="ko-KR" altLang="en-US" sz="12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Tx/>
              <a:buNone/>
            </a:pPr>
            <a:endParaRPr lang="ko-KR" altLang="en-US" sz="1200" b="0" cap="none" dirty="0" smtClean="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7"/>
          <p:cNvSpPr txBox="1"/>
          <p:nvPr/>
        </p:nvSpPr>
        <p:spPr>
          <a:xfrm>
            <a:off x="552450" y="1219200"/>
            <a:ext cx="8287385" cy="4754700"/>
          </a:xfrm>
          <a:prstGeom prst="rect">
            <a:avLst/>
          </a:prstGeom>
          <a:noFill/>
          <a:ln w="9525">
            <a:noFill/>
          </a:ln>
        </p:spPr>
        <p:txBody>
          <a:bodyPr vert="horz" wrap="square" lIns="91440" tIns="45720" rIns="91440" bIns="45720" numCol="1" anchor="t">
            <a:spAutoFit/>
          </a:bodyPr>
          <a:lstStyle/>
          <a:p>
            <a:pPr marL="0" indent="0" algn="l" defTabSz="914400" eaLnBrk="0" fontAlgn="base" latinLnBrk="0">
              <a:lnSpc>
                <a:spcPct val="200000"/>
              </a:lnSpc>
              <a:spcBef>
                <a:spcPts val="0"/>
              </a:spcBef>
              <a:spcAft>
                <a:spcPts val="0"/>
              </a:spcAft>
              <a:buFont typeface="Wingdings" panose="05000000000000000000"/>
              <a:buChar char="l"/>
            </a:pPr>
            <a:r>
              <a:rPr lang="en-US" altLang="ko-KR" sz="1400" b="0" cap="none" dirty="0" smtClean="0">
                <a:latin typeface="宋体" panose="02010600030101010101" pitchFamily="2" charset="-122"/>
                <a:ea typeface="宋体" panose="02010600030101010101" pitchFamily="2" charset="-122"/>
              </a:rPr>
              <a:t>左右转向模式 </a:t>
            </a:r>
            <a:endParaRPr lang="ko-KR" altLang="en-US" sz="14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Tx/>
              <a:buNone/>
            </a:pPr>
            <a:r>
              <a:rPr lang="en-US" altLang="ko-KR" sz="1400" b="0" cap="none" dirty="0" smtClean="0">
                <a:latin typeface="宋体" panose="02010600030101010101" pitchFamily="2" charset="-122"/>
                <a:ea typeface="宋体" panose="02010600030101010101" pitchFamily="2" charset="-122"/>
              </a:rPr>
              <a:t>  - 打开左/右转向灯，系统启动并进入全景+左/右视图模式；  关闭转向灯，系统自动切换到全景+前视模式，没任何操作（倒车、打左右转向灯和手动进入视图）情况下，系统默认保持20秒后退出并进入待机状态； </a:t>
            </a:r>
            <a:endParaRPr lang="ko-KR" altLang="en-US" sz="14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 typeface="Wingdings" panose="05000000000000000000"/>
              <a:buChar char="l"/>
            </a:pPr>
            <a:r>
              <a:rPr lang="en-US" altLang="ko-KR" sz="1400" b="0" cap="none" dirty="0" smtClean="0">
                <a:latin typeface="宋体" panose="02010600030101010101" pitchFamily="2" charset="-122"/>
                <a:ea typeface="宋体" panose="02010600030101010101" pitchFamily="2" charset="-122"/>
              </a:rPr>
              <a:t> 手动控制模式 </a:t>
            </a:r>
            <a:endParaRPr lang="ko-KR" altLang="en-US" sz="1400" b="0" cap="none" dirty="0" smtClean="0">
              <a:latin typeface="宋体" panose="02010600030101010101" pitchFamily="2" charset="-122"/>
              <a:ea typeface="宋体" panose="02010600030101010101" pitchFamily="2" charset="-122"/>
            </a:endParaRPr>
          </a:p>
          <a:p>
            <a:pPr eaLnBrk="0">
              <a:lnSpc>
                <a:spcPct val="200000"/>
              </a:lnSpc>
              <a:spcBef>
                <a:spcPts val="0"/>
              </a:spcBef>
              <a:spcAft>
                <a:spcPts val="0"/>
              </a:spcAft>
            </a:pPr>
            <a:r>
              <a:rPr lang="en-US" altLang="ko-KR" sz="1400" b="0" cap="none" dirty="0" smtClean="0">
                <a:latin typeface="宋体" panose="02010600030101010101" pitchFamily="2" charset="-122"/>
                <a:ea typeface="宋体" panose="02010600030101010101" pitchFamily="2" charset="-122"/>
              </a:rPr>
              <a:t>  - 点击导航主界面上图标或按动进入全景按钮打开全景系统，进入手动控制模式；  点击屏上全景图中前、后、左、右视图相应位置，分别进入对应视图模式，无任何操作（倒车、打左右转向灯）情况下，保持当前视图</a:t>
            </a:r>
            <a:r>
              <a:rPr lang="en-US" altLang="ko-KR" sz="1400" dirty="0" smtClean="0">
                <a:latin typeface="宋体" panose="02010600030101010101" pitchFamily="2" charset="-122"/>
                <a:ea typeface="宋体" panose="02010600030101010101" pitchFamily="2" charset="-122"/>
              </a:rPr>
              <a:t>；20秒后退出并进入待机状态</a:t>
            </a:r>
            <a:r>
              <a:rPr lang="zh-CN" altLang="en-US" sz="1400" dirty="0" smtClean="0">
                <a:latin typeface="宋体" panose="02010600030101010101" pitchFamily="2" charset="-122"/>
                <a:ea typeface="宋体" panose="02010600030101010101" pitchFamily="2" charset="-122"/>
              </a:rPr>
              <a:t>。</a:t>
            </a:r>
            <a:endParaRPr lang="ko-KR" altLang="en-US" sz="14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Tx/>
              <a:buNone/>
            </a:pPr>
            <a:r>
              <a:rPr lang="en-US" altLang="ko-KR" sz="1400" b="0" cap="none" dirty="0" smtClean="0">
                <a:latin typeface="宋体" panose="02010600030101010101" pitchFamily="2" charset="-122"/>
                <a:ea typeface="宋体" panose="02010600030101010101" pitchFamily="2" charset="-122"/>
              </a:rPr>
              <a:t>  - 手动点击界面右上角返回主界面图标退出系统。 </a:t>
            </a:r>
            <a:endParaRPr lang="ko-KR" altLang="en-US" sz="14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Tx/>
              <a:buNone/>
            </a:pPr>
            <a:endParaRPr lang="ko-KR" altLang="en-US" sz="14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Tx/>
              <a:buNone/>
            </a:pPr>
            <a:r>
              <a:rPr lang="en-US" altLang="ko-KR" sz="1400" b="0" cap="none" dirty="0" smtClean="0">
                <a:solidFill>
                  <a:srgbClr val="FF0000"/>
                </a:solidFill>
                <a:latin typeface="宋体" panose="02010600030101010101" pitchFamily="2" charset="-122"/>
                <a:ea typeface="宋体" panose="02010600030101010101" pitchFamily="2" charset="-122"/>
              </a:rPr>
              <a:t>在车速＞30公里/小时，系统自动进入ADAS模式。</a:t>
            </a:r>
            <a:endParaRPr lang="ko-KR" altLang="en-US" sz="1400" b="0" cap="none" dirty="0" smtClean="0">
              <a:solidFill>
                <a:srgbClr val="FF0000"/>
              </a:solidFill>
              <a:latin typeface="宋体" panose="02010600030101010101" pitchFamily="2" charset="-122"/>
              <a:ea typeface="宋体" panose="02010600030101010101" pitchFamily="2" charset="-122"/>
            </a:endParaRPr>
          </a:p>
        </p:txBody>
      </p:sp>
      <p:sp>
        <p:nvSpPr>
          <p:cNvPr id="21506" name="TextBox 1"/>
          <p:cNvSpPr txBox="1"/>
          <p:nvPr/>
        </p:nvSpPr>
        <p:spPr>
          <a:xfrm>
            <a:off x="2209800" y="304800"/>
            <a:ext cx="3129280" cy="461665"/>
          </a:xfrm>
          <a:prstGeom prst="rect">
            <a:avLst/>
          </a:prstGeom>
          <a:noFill/>
          <a:ln w="9525">
            <a:noFill/>
          </a:ln>
        </p:spPr>
        <p:txBody>
          <a:bodyPr wrap="square">
            <a:spAutoFit/>
          </a:bodyPr>
          <a:lstStyle/>
          <a:p>
            <a:r>
              <a:rPr lang="zh-CN" altLang="en-US" sz="2400" dirty="0">
                <a:latin typeface="+mn-ea"/>
                <a:ea typeface="+mn-ea"/>
              </a:rPr>
              <a:t>功能逻辑   </a:t>
            </a:r>
            <a:r>
              <a:rPr lang="en-US" altLang="zh-CN" sz="2400" dirty="0">
                <a:latin typeface="+mn-ea"/>
                <a:ea typeface="+mn-ea"/>
              </a:rPr>
              <a:t>2D</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0" y="304800"/>
            <a:ext cx="3129280" cy="460375"/>
          </a:xfrm>
          <a:prstGeom prst="rect">
            <a:avLst/>
          </a:prstGeom>
          <a:noFill/>
          <a:ln w="9525">
            <a:noFill/>
          </a:ln>
        </p:spPr>
        <p:txBody>
          <a:bodyPr wrap="square">
            <a:spAutoFit/>
          </a:bodyPr>
          <a:lstStyle/>
          <a:p>
            <a:r>
              <a:rPr lang="zh-CN" altLang="en-US" sz="2400" dirty="0">
                <a:latin typeface="+mn-ea"/>
                <a:ea typeface="+mn-ea"/>
              </a:rPr>
              <a:t>功能逻辑   </a:t>
            </a:r>
            <a:r>
              <a:rPr lang="en-US" altLang="zh-CN" sz="2400" dirty="0">
                <a:latin typeface="+mn-ea"/>
                <a:ea typeface="+mn-ea"/>
              </a:rPr>
              <a:t>3D</a:t>
            </a:r>
          </a:p>
        </p:txBody>
      </p:sp>
      <p:sp>
        <p:nvSpPr>
          <p:cNvPr id="3" name="TextBox 8"/>
          <p:cNvSpPr txBox="1"/>
          <p:nvPr/>
        </p:nvSpPr>
        <p:spPr>
          <a:xfrm>
            <a:off x="548005" y="908720"/>
            <a:ext cx="8215630" cy="5185587"/>
          </a:xfrm>
          <a:prstGeom prst="rect">
            <a:avLst/>
          </a:prstGeom>
          <a:noFill/>
          <a:ln w="9525">
            <a:noFill/>
          </a:ln>
        </p:spPr>
        <p:txBody>
          <a:bodyPr vert="horz" wrap="square" lIns="91440" tIns="45720" rIns="91440" bIns="45720" numCol="1" anchor="t">
            <a:spAutoFit/>
          </a:bodyPr>
          <a:lstStyle/>
          <a:p>
            <a:pPr marL="0" indent="0" algn="l" defTabSz="914400" eaLnBrk="0" fontAlgn="base" latinLnBrk="0">
              <a:lnSpc>
                <a:spcPct val="200000"/>
              </a:lnSpc>
              <a:spcBef>
                <a:spcPts val="0"/>
              </a:spcBef>
              <a:spcAft>
                <a:spcPts val="0"/>
              </a:spcAft>
              <a:buFont typeface="Wingdings" panose="05000000000000000000"/>
              <a:buChar char="l"/>
            </a:pPr>
            <a:r>
              <a:rPr lang="en-US" altLang="ko-KR" sz="1400" b="0" cap="none" dirty="0" smtClean="0">
                <a:latin typeface="宋体" panose="02010600030101010101" pitchFamily="2" charset="-122"/>
                <a:ea typeface="宋体" panose="02010600030101010101" pitchFamily="2" charset="-122"/>
              </a:rPr>
              <a:t> 启动3D模式 </a:t>
            </a:r>
            <a:endParaRPr lang="ko-KR" altLang="en-US" sz="14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Tx/>
              <a:buNone/>
            </a:pPr>
            <a:r>
              <a:rPr lang="en-US" altLang="ko-KR" sz="1400" b="0" cap="none" dirty="0" smtClean="0">
                <a:latin typeface="宋体" panose="02010600030101010101" pitchFamily="2" charset="-122"/>
                <a:ea typeface="宋体" panose="02010600030101010101" pitchFamily="2" charset="-122"/>
              </a:rPr>
              <a:t>启动全景系统并进入主界面后，点击右上角的2D/3D切换按钮，可让系统在2D/3D间互相切换</a:t>
            </a:r>
            <a:endParaRPr lang="ko-KR" altLang="en-US" sz="1400" b="0" cap="none" dirty="0" smtClean="0">
              <a:latin typeface="宋体" panose="02010600030101010101" pitchFamily="2" charset="-122"/>
              <a:ea typeface="宋体" panose="02010600030101010101" pitchFamily="2" charset="-122"/>
            </a:endParaRPr>
          </a:p>
          <a:p>
            <a:pPr marL="171450" indent="-171450" algn="l" defTabSz="914400" eaLnBrk="0" fontAlgn="base" latinLnBrk="0">
              <a:lnSpc>
                <a:spcPct val="200000"/>
              </a:lnSpc>
              <a:spcBef>
                <a:spcPts val="0"/>
              </a:spcBef>
              <a:spcAft>
                <a:spcPts val="0"/>
              </a:spcAft>
              <a:buFont typeface="Wingdings" panose="05000000000000000000"/>
              <a:buChar char="l"/>
            </a:pPr>
            <a:r>
              <a:rPr lang="en-US" altLang="ko-KR" sz="1400" b="0" cap="none" dirty="0" smtClean="0">
                <a:latin typeface="宋体" panose="02010600030101010101" pitchFamily="2" charset="-122"/>
                <a:ea typeface="宋体" panose="02010600030101010101" pitchFamily="2" charset="-122"/>
              </a:rPr>
              <a:t>视角切换方法</a:t>
            </a:r>
            <a:endParaRPr lang="ko-KR" altLang="en-US" sz="14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Tx/>
              <a:buNone/>
            </a:pPr>
            <a:r>
              <a:rPr lang="en-US" altLang="ko-KR" sz="1400" b="0" cap="none" dirty="0" smtClean="0">
                <a:latin typeface="宋体" panose="02010600030101010101" pitchFamily="2" charset="-122"/>
                <a:ea typeface="宋体" panose="02010600030101010101" pitchFamily="2" charset="-122"/>
              </a:rPr>
              <a:t>进入3D模式后，点击车模位置，视角选择盘会显示出来，点击上面代表方位的小圆点，系统会切换到圆点代表的视角方向，系统共有前、后、左、右、左前、右前、左后、右后八个视角方位可供选择</a:t>
            </a:r>
            <a:endParaRPr lang="ko-KR" altLang="en-US" sz="14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 typeface="Wingdings" panose="05000000000000000000"/>
              <a:buChar char="l"/>
            </a:pPr>
            <a:r>
              <a:rPr lang="en-US" altLang="ko-KR" sz="1400" b="0" cap="none" dirty="0" smtClean="0">
                <a:latin typeface="宋体" panose="02010600030101010101" pitchFamily="2" charset="-122"/>
                <a:ea typeface="宋体" panose="02010600030101010101" pitchFamily="2" charset="-122"/>
              </a:rPr>
              <a:t> 倒车模式 </a:t>
            </a:r>
            <a:endParaRPr lang="ko-KR" altLang="en-US" sz="14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Tx/>
              <a:buNone/>
            </a:pPr>
            <a:r>
              <a:rPr lang="en-US" altLang="ko-KR" sz="1400" b="0" cap="none" dirty="0" smtClean="0">
                <a:latin typeface="宋体" panose="02010600030101010101" pitchFamily="2" charset="-122"/>
                <a:ea typeface="宋体" panose="02010600030101010101" pitchFamily="2" charset="-122"/>
              </a:rPr>
              <a:t>  - 挂倒车档，系统自动进入3D后视模式，在没退出倒车档前，保持此模式； </a:t>
            </a:r>
            <a:endParaRPr lang="ko-KR" altLang="en-US" sz="14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Tx/>
              <a:buNone/>
            </a:pPr>
            <a:r>
              <a:rPr lang="en-US" altLang="ko-KR" sz="1400" b="0" cap="none" dirty="0" smtClean="0">
                <a:latin typeface="宋体" panose="02010600030101010101" pitchFamily="2" charset="-122"/>
                <a:ea typeface="宋体" panose="02010600030101010101" pitchFamily="2" charset="-122"/>
              </a:rPr>
              <a:t>  - 退出倒车档，系统自动切换回挂倒档前的3D模式； </a:t>
            </a:r>
            <a:endParaRPr lang="ko-KR" altLang="en-US" sz="14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 typeface="Wingdings" panose="05000000000000000000"/>
              <a:buChar char="l"/>
            </a:pPr>
            <a:r>
              <a:rPr lang="en-US" altLang="ko-KR" sz="1400" b="0" cap="none" dirty="0" smtClean="0">
                <a:latin typeface="宋体" panose="02010600030101010101" pitchFamily="2" charset="-122"/>
                <a:ea typeface="宋体" panose="02010600030101010101" pitchFamily="2" charset="-122"/>
              </a:rPr>
              <a:t> 左右转向模式 </a:t>
            </a:r>
            <a:endParaRPr lang="ko-KR" altLang="en-US" sz="14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Tx/>
              <a:buNone/>
            </a:pPr>
            <a:r>
              <a:rPr lang="en-US" altLang="ko-KR" sz="1400" b="0" cap="none" dirty="0" smtClean="0">
                <a:latin typeface="宋体" panose="02010600030101010101" pitchFamily="2" charset="-122"/>
                <a:ea typeface="宋体" panose="02010600030101010101" pitchFamily="2" charset="-122"/>
              </a:rPr>
              <a:t>  - 打开左/右转向灯，系统启动并进入3D左前/右前视图模式； </a:t>
            </a:r>
            <a:endParaRPr lang="ko-KR" altLang="en-US" sz="14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Tx/>
              <a:buNone/>
            </a:pPr>
            <a:r>
              <a:rPr lang="en-US" altLang="ko-KR" sz="1400" b="0" cap="none" dirty="0" smtClean="0">
                <a:latin typeface="宋体" panose="02010600030101010101" pitchFamily="2" charset="-122"/>
                <a:ea typeface="宋体" panose="02010600030101010101" pitchFamily="2" charset="-122"/>
              </a:rPr>
              <a:t>  - 关闭转向灯，系统自动切换回挂倒档前的3D模式； </a:t>
            </a:r>
            <a:endParaRPr lang="ko-KR" altLang="en-US" sz="14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200000"/>
              </a:lnSpc>
              <a:spcBef>
                <a:spcPts val="0"/>
              </a:spcBef>
              <a:spcAft>
                <a:spcPts val="0"/>
              </a:spcAft>
              <a:buFontTx/>
              <a:buNone/>
            </a:pPr>
            <a:r>
              <a:rPr lang="en-US" altLang="ko-KR" sz="1400" b="0" cap="none" dirty="0" smtClean="0">
                <a:latin typeface="宋体" panose="02010600030101010101" pitchFamily="2" charset="-122"/>
                <a:ea typeface="宋体" panose="02010600030101010101" pitchFamily="2" charset="-122"/>
              </a:rPr>
              <a:t>  - 退出倒车档，在车速＞30公里/</a:t>
            </a:r>
            <a:r>
              <a:rPr lang="en-US" altLang="ko-KR" sz="1400" b="0" cap="none" dirty="0" err="1" smtClean="0">
                <a:latin typeface="宋体" panose="02010600030101010101" pitchFamily="2" charset="-122"/>
                <a:ea typeface="宋体" panose="02010600030101010101" pitchFamily="2" charset="-122"/>
              </a:rPr>
              <a:t>小时，</a:t>
            </a:r>
            <a:r>
              <a:rPr lang="en-US" altLang="ko-KR" sz="1400" b="0" cap="none" dirty="0" err="1" smtClean="0">
                <a:solidFill>
                  <a:srgbClr val="FF0000"/>
                </a:solidFill>
                <a:latin typeface="宋体" panose="02010600030101010101" pitchFamily="2" charset="-122"/>
                <a:ea typeface="宋体" panose="02010600030101010101" pitchFamily="2" charset="-122"/>
              </a:rPr>
              <a:t>系统自动进入ADAS模式</a:t>
            </a:r>
            <a:r>
              <a:rPr lang="en-US" altLang="ko-KR" sz="1400" b="0" cap="none" dirty="0" smtClean="0">
                <a:solidFill>
                  <a:srgbClr val="FF0000"/>
                </a:solidFill>
                <a:latin typeface="宋体" panose="02010600030101010101" pitchFamily="2" charset="-122"/>
                <a:ea typeface="宋体" panose="02010600030101010101" pitchFamily="2" charset="-122"/>
              </a:rPr>
              <a:t>。</a:t>
            </a:r>
            <a:endParaRPr lang="ko-KR" altLang="en-US" sz="1400" b="0" cap="none" dirty="0" smtClean="0">
              <a:solidFill>
                <a:srgbClr val="FF0000"/>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0" y="304800"/>
            <a:ext cx="4933968" cy="461665"/>
          </a:xfrm>
          <a:prstGeom prst="rect">
            <a:avLst/>
          </a:prstGeom>
          <a:noFill/>
          <a:ln w="0">
            <a:noFill/>
          </a:ln>
        </p:spPr>
        <p:txBody>
          <a:bodyPr vert="horz" wrap="square" lIns="91440" tIns="45720" rIns="91440" bIns="45720" anchor="t">
            <a:spAutoFit/>
          </a:bodyPr>
          <a:lstStyle/>
          <a:p>
            <a:pPr marL="0" indent="0" algn="l" defTabSz="914400" eaLnBrk="0" fontAlgn="base" latinLnBrk="0">
              <a:lnSpc>
                <a:spcPct val="100000"/>
              </a:lnSpc>
              <a:spcBef>
                <a:spcPts val="0"/>
              </a:spcBef>
              <a:spcAft>
                <a:spcPts val="0"/>
              </a:spcAft>
              <a:buFontTx/>
              <a:buNone/>
            </a:pPr>
            <a:r>
              <a:rPr lang="en-US" altLang="ko-KR" sz="2400" b="0" cap="none" dirty="0" err="1" smtClean="0">
                <a:solidFill>
                  <a:srgbClr val="000000"/>
                </a:solidFill>
                <a:latin typeface="+mn-ea"/>
                <a:ea typeface="+mn-ea"/>
              </a:rPr>
              <a:t>功能逻辑</a:t>
            </a:r>
            <a:r>
              <a:rPr lang="en-US" altLang="ko-KR" sz="2400" b="0" cap="none" dirty="0" smtClean="0">
                <a:solidFill>
                  <a:srgbClr val="000000"/>
                </a:solidFill>
                <a:latin typeface="+mn-ea"/>
                <a:ea typeface="+mn-ea"/>
              </a:rPr>
              <a:t>   </a:t>
            </a:r>
            <a:r>
              <a:rPr lang="zh-CN" altLang="en-US" sz="2400" b="0" cap="none" dirty="0" smtClean="0">
                <a:solidFill>
                  <a:srgbClr val="000000"/>
                </a:solidFill>
                <a:latin typeface="+mn-ea"/>
                <a:ea typeface="+mn-ea"/>
              </a:rPr>
              <a:t>安全驾驶辅助系统</a:t>
            </a:r>
            <a:r>
              <a:rPr lang="en-US" altLang="ko-KR" sz="2400" b="0" cap="none" dirty="0" smtClean="0">
                <a:solidFill>
                  <a:srgbClr val="000000"/>
                </a:solidFill>
                <a:latin typeface="+mn-ea"/>
                <a:ea typeface="+mn-ea"/>
              </a:rPr>
              <a:t>ADAS</a:t>
            </a:r>
            <a:endParaRPr lang="ko-KR" altLang="en-US" sz="2400" b="0" cap="none" dirty="0" smtClean="0">
              <a:solidFill>
                <a:srgbClr val="000000"/>
              </a:solidFill>
              <a:latin typeface="+mn-ea"/>
              <a:ea typeface="+mn-ea"/>
            </a:endParaRPr>
          </a:p>
        </p:txBody>
      </p:sp>
      <p:sp>
        <p:nvSpPr>
          <p:cNvPr id="3" name="文本框 2"/>
          <p:cNvSpPr txBox="1"/>
          <p:nvPr/>
        </p:nvSpPr>
        <p:spPr>
          <a:xfrm>
            <a:off x="548005" y="979170"/>
            <a:ext cx="8216265" cy="5262979"/>
          </a:xfrm>
          <a:prstGeom prst="rect">
            <a:avLst/>
          </a:prstGeom>
          <a:noFill/>
          <a:ln w="0">
            <a:noFill/>
          </a:ln>
        </p:spPr>
        <p:txBody>
          <a:bodyPr vert="horz" wrap="square" lIns="91440" tIns="45720" rIns="91440" bIns="45720" anchor="t">
            <a:spAutoFit/>
          </a:bodyPr>
          <a:lstStyle/>
          <a:p>
            <a:pPr eaLnBrk="0" fontAlgn="auto">
              <a:lnSpc>
                <a:spcPct val="200000"/>
              </a:lnSpc>
              <a:spcBef>
                <a:spcPts val="0"/>
              </a:spcBef>
              <a:spcAft>
                <a:spcPts val="0"/>
              </a:spcAft>
              <a:buClr>
                <a:srgbClr val="000000"/>
              </a:buClr>
              <a:buFont typeface="Wingdings" panose="05000000000000000000"/>
              <a:buChar char="Ø"/>
            </a:pPr>
            <a:r>
              <a:rPr lang="zh-CN" altLang="en-US" sz="1400" dirty="0" smtClean="0">
                <a:solidFill>
                  <a:srgbClr val="000000"/>
                </a:solidFill>
                <a:latin typeface="宋体" panose="02010600030101010101" pitchFamily="2" charset="-122"/>
              </a:rPr>
              <a:t>前方碰撞预警系统</a:t>
            </a:r>
            <a:r>
              <a:rPr lang="en-US" altLang="ko-KR" sz="1400" dirty="0" err="1" smtClean="0">
                <a:solidFill>
                  <a:srgbClr val="000000"/>
                </a:solidFill>
                <a:latin typeface="宋体" panose="02010600030101010101" pitchFamily="2" charset="-122"/>
              </a:rPr>
              <a:t>FCW </a:t>
            </a:r>
            <a:endParaRPr lang="ko-KR" altLang="en-US" sz="1400" dirty="0" err="1" smtClean="0">
              <a:solidFill>
                <a:srgbClr val="000000"/>
              </a:solidFill>
              <a:latin typeface="宋体" panose="02010600030101010101" pitchFamily="2" charset="-122"/>
            </a:endParaRPr>
          </a:p>
          <a:p>
            <a:pPr marL="0" indent="0" algn="l" defTabSz="914400" eaLnBrk="0" fontAlgn="auto">
              <a:lnSpc>
                <a:spcPct val="200000"/>
              </a:lnSpc>
              <a:spcBef>
                <a:spcPts val="0"/>
              </a:spcBef>
              <a:spcAft>
                <a:spcPts val="0"/>
              </a:spcAft>
              <a:buFontTx/>
              <a:buNone/>
            </a:pPr>
            <a:r>
              <a:rPr lang="en-US" altLang="ko-KR" sz="1400" b="0" cap="none" dirty="0" smtClean="0">
                <a:solidFill>
                  <a:srgbClr val="000000"/>
                </a:solidFill>
                <a:latin typeface="宋体" panose="02010600030101010101" pitchFamily="2" charset="-122"/>
                <a:ea typeface="宋体" panose="02010600030101010101" pitchFamily="2" charset="-122"/>
              </a:rPr>
              <a:t>    -  </a:t>
            </a:r>
            <a:r>
              <a:rPr lang="en-US" altLang="ko-KR" sz="1400" b="0" cap="none" dirty="0" err="1" smtClean="0">
                <a:solidFill>
                  <a:srgbClr val="000000"/>
                </a:solidFill>
                <a:latin typeface="宋体" panose="02010600030101010101" pitchFamily="2" charset="-122"/>
                <a:ea typeface="宋体" panose="02010600030101010101" pitchFamily="2" charset="-122"/>
              </a:rPr>
              <a:t>防撞预警的提示由屏幕上的防撞预警画面，指示灯和语音提示构成</a:t>
            </a:r>
            <a:r>
              <a:rPr lang="en-US" altLang="ko-KR" sz="1400" b="0" cap="none" dirty="0" smtClean="0">
                <a:solidFill>
                  <a:srgbClr val="000000"/>
                </a:solidFill>
                <a:latin typeface="宋体" panose="02010600030101010101" pitchFamily="2" charset="-122"/>
                <a:ea typeface="宋体" panose="02010600030101010101" pitchFamily="2" charset="-122"/>
              </a:rPr>
              <a:t>。</a:t>
            </a:r>
            <a:endParaRPr lang="ko-KR" altLang="en-US" sz="1400" b="0" cap="none" dirty="0" smtClean="0">
              <a:solidFill>
                <a:srgbClr val="000000"/>
              </a:solidFill>
              <a:latin typeface="宋体" panose="02010600030101010101" pitchFamily="2" charset="-122"/>
              <a:ea typeface="宋体" panose="02010600030101010101" pitchFamily="2" charset="-122"/>
            </a:endParaRPr>
          </a:p>
          <a:p>
            <a:pPr marL="0" indent="0" algn="l" defTabSz="914400" eaLnBrk="0" fontAlgn="auto">
              <a:lnSpc>
                <a:spcPct val="200000"/>
              </a:lnSpc>
              <a:spcBef>
                <a:spcPts val="0"/>
              </a:spcBef>
              <a:spcAft>
                <a:spcPts val="0"/>
              </a:spcAft>
              <a:buFontTx/>
              <a:buNone/>
            </a:pPr>
            <a:r>
              <a:rPr lang="en-US" altLang="ko-KR" sz="1400" b="0" cap="none" dirty="0" smtClean="0">
                <a:solidFill>
                  <a:srgbClr val="000000"/>
                </a:solidFill>
                <a:latin typeface="宋体" panose="02010600030101010101" pitchFamily="2" charset="-122"/>
                <a:ea typeface="宋体" panose="02010600030101010101" pitchFamily="2" charset="-122"/>
              </a:rPr>
              <a:t>    -  无靠近车辆时屏幕不会出现相关提示显示。  </a:t>
            </a:r>
            <a:endParaRPr lang="ko-KR" altLang="en-US" sz="1400" b="0" cap="none" dirty="0" smtClean="0">
              <a:solidFill>
                <a:srgbClr val="000000"/>
              </a:solidFill>
              <a:latin typeface="宋体" panose="02010600030101010101" pitchFamily="2" charset="-122"/>
              <a:ea typeface="宋体" panose="02010600030101010101" pitchFamily="2" charset="-122"/>
            </a:endParaRPr>
          </a:p>
          <a:p>
            <a:pPr marL="0" indent="0" algn="l" defTabSz="914400" eaLnBrk="0" fontAlgn="auto">
              <a:lnSpc>
                <a:spcPct val="200000"/>
              </a:lnSpc>
              <a:spcBef>
                <a:spcPts val="0"/>
              </a:spcBef>
              <a:spcAft>
                <a:spcPts val="0"/>
              </a:spcAft>
              <a:buFontTx/>
              <a:buNone/>
            </a:pPr>
            <a:r>
              <a:rPr lang="en-US" altLang="ko-KR" sz="1400" b="0" cap="none" dirty="0" smtClean="0">
                <a:solidFill>
                  <a:srgbClr val="000000"/>
                </a:solidFill>
                <a:latin typeface="宋体" panose="02010600030101010101" pitchFamily="2" charset="-122"/>
                <a:ea typeface="宋体" panose="02010600030101010101" pitchFamily="2" charset="-122"/>
              </a:rPr>
              <a:t>    -  当系统判定后车已接近到少于或等于五米时 ，屏幕会弹出防撞预警画面，红色指示灯开始闪烁，并发出“后面有车靠近”的提示音。</a:t>
            </a:r>
            <a:endParaRPr lang="ko-KR" altLang="en-US" sz="1400" b="0" cap="none" dirty="0" smtClean="0">
              <a:solidFill>
                <a:srgbClr val="000000"/>
              </a:solidFill>
              <a:latin typeface="宋体" panose="02010600030101010101" pitchFamily="2" charset="-122"/>
              <a:ea typeface="宋体" panose="02010600030101010101" pitchFamily="2" charset="-122"/>
            </a:endParaRPr>
          </a:p>
          <a:p>
            <a:pPr marL="0" indent="0" algn="l" defTabSz="914400" eaLnBrk="0" fontAlgn="auto">
              <a:lnSpc>
                <a:spcPct val="200000"/>
              </a:lnSpc>
              <a:spcBef>
                <a:spcPts val="0"/>
              </a:spcBef>
              <a:spcAft>
                <a:spcPts val="0"/>
              </a:spcAft>
              <a:buFontTx/>
              <a:buNone/>
            </a:pPr>
            <a:r>
              <a:rPr lang="en-US" altLang="ko-KR" sz="1400" b="0" cap="none" dirty="0" smtClean="0">
                <a:solidFill>
                  <a:srgbClr val="000000"/>
                </a:solidFill>
                <a:latin typeface="宋体" panose="02010600030101010101" pitchFamily="2" charset="-122"/>
                <a:ea typeface="宋体" panose="02010600030101010101" pitchFamily="2" charset="-122"/>
              </a:rPr>
              <a:t>    -  车辆距离恢复正常后，提示音消失，在系统判断情况正常后5秒，退回原界面。</a:t>
            </a:r>
            <a:endParaRPr lang="ko-KR" altLang="en-US" sz="1400" b="0" cap="none" dirty="0" smtClean="0">
              <a:solidFill>
                <a:srgbClr val="000000"/>
              </a:solidFill>
              <a:latin typeface="宋体" panose="02010600030101010101" pitchFamily="2" charset="-122"/>
              <a:ea typeface="宋体" panose="02010600030101010101" pitchFamily="2" charset="-122"/>
            </a:endParaRPr>
          </a:p>
          <a:p>
            <a:pPr marL="0" indent="0" algn="l" defTabSz="914400" eaLnBrk="0" fontAlgn="auto">
              <a:lnSpc>
                <a:spcPct val="200000"/>
              </a:lnSpc>
              <a:spcBef>
                <a:spcPts val="0"/>
              </a:spcBef>
              <a:spcAft>
                <a:spcPts val="0"/>
              </a:spcAft>
              <a:buClr>
                <a:srgbClr val="000000"/>
              </a:buClr>
              <a:buFont typeface="Wingdings" panose="05000000000000000000"/>
              <a:buChar char="Ø"/>
            </a:pPr>
            <a:r>
              <a:rPr lang="en-US" altLang="ko-KR" sz="1400" b="0" cap="none" dirty="0" err="1" smtClean="0">
                <a:solidFill>
                  <a:srgbClr val="000000"/>
                </a:solidFill>
                <a:latin typeface="宋体" panose="02010600030101010101" pitchFamily="2" charset="-122"/>
                <a:ea typeface="宋体" panose="02010600030101010101" pitchFamily="2" charset="-122"/>
              </a:rPr>
              <a:t>车道偏移</a:t>
            </a:r>
            <a:r>
              <a:rPr lang="zh-CN" altLang="en-US" sz="1400" b="0" cap="none" dirty="0" smtClean="0">
                <a:solidFill>
                  <a:srgbClr val="000000"/>
                </a:solidFill>
                <a:latin typeface="宋体" panose="02010600030101010101" pitchFamily="2" charset="-122"/>
                <a:ea typeface="宋体" panose="02010600030101010101" pitchFamily="2" charset="-122"/>
              </a:rPr>
              <a:t>预警系统</a:t>
            </a:r>
            <a:r>
              <a:rPr lang="en-US" altLang="zh-CN" sz="1400" b="0" cap="none" dirty="0" smtClean="0">
                <a:solidFill>
                  <a:srgbClr val="000000"/>
                </a:solidFill>
                <a:latin typeface="宋体" panose="02010600030101010101" pitchFamily="2" charset="-122"/>
                <a:ea typeface="宋体" panose="02010600030101010101" pitchFamily="2" charset="-122"/>
              </a:rPr>
              <a:t>LDW</a:t>
            </a:r>
            <a:endParaRPr lang="ko-KR" altLang="en-US" sz="1400" b="0" cap="none" dirty="0" smtClean="0">
              <a:solidFill>
                <a:srgbClr val="000000"/>
              </a:solidFill>
              <a:latin typeface="宋体" panose="02010600030101010101" pitchFamily="2" charset="-122"/>
              <a:ea typeface="宋体" panose="02010600030101010101" pitchFamily="2" charset="-122"/>
            </a:endParaRPr>
          </a:p>
          <a:p>
            <a:pPr marL="0" indent="0" algn="l" defTabSz="914400" eaLnBrk="0" fontAlgn="auto">
              <a:lnSpc>
                <a:spcPct val="200000"/>
              </a:lnSpc>
              <a:spcBef>
                <a:spcPts val="0"/>
              </a:spcBef>
              <a:spcAft>
                <a:spcPts val="0"/>
              </a:spcAft>
              <a:buFontTx/>
              <a:buNone/>
            </a:pPr>
            <a:r>
              <a:rPr lang="en-US" altLang="ko-KR" sz="1400" b="0" cap="none" dirty="0" smtClean="0">
                <a:solidFill>
                  <a:srgbClr val="000000"/>
                </a:solidFill>
                <a:latin typeface="宋体" panose="02010600030101010101" pitchFamily="2" charset="-122"/>
                <a:ea typeface="宋体" panose="02010600030101010101" pitchFamily="2" charset="-122"/>
              </a:rPr>
              <a:t>    -  防车道偏移系统的提示由屏幕上的车道偏移画面，指示灯和语音提示购成。</a:t>
            </a:r>
            <a:endParaRPr lang="ko-KR" altLang="en-US" sz="1400" b="0" cap="none" dirty="0" smtClean="0">
              <a:solidFill>
                <a:srgbClr val="000000"/>
              </a:solidFill>
              <a:latin typeface="宋体" panose="02010600030101010101" pitchFamily="2" charset="-122"/>
              <a:ea typeface="宋体" panose="02010600030101010101" pitchFamily="2" charset="-122"/>
            </a:endParaRPr>
          </a:p>
          <a:p>
            <a:pPr marL="0" indent="0" algn="l" defTabSz="914400" eaLnBrk="0" fontAlgn="auto">
              <a:lnSpc>
                <a:spcPct val="200000"/>
              </a:lnSpc>
              <a:spcBef>
                <a:spcPts val="0"/>
              </a:spcBef>
              <a:spcAft>
                <a:spcPts val="0"/>
              </a:spcAft>
              <a:buFontTx/>
              <a:buNone/>
            </a:pPr>
            <a:r>
              <a:rPr lang="en-US" altLang="ko-KR" sz="1400" b="0" cap="none" dirty="0" smtClean="0">
                <a:solidFill>
                  <a:srgbClr val="000000"/>
                </a:solidFill>
                <a:latin typeface="宋体" panose="02010600030101010101" pitchFamily="2" charset="-122"/>
                <a:ea typeface="宋体" panose="02010600030101010101" pitchFamily="2" charset="-122"/>
              </a:rPr>
              <a:t>    -  车辆正常行驶时不会出现相关提示显示。     </a:t>
            </a:r>
            <a:r>
              <a:rPr lang="en-US" altLang="ko-KR" sz="1400" b="0" cap="none" dirty="0" err="1" smtClean="0">
                <a:solidFill>
                  <a:srgbClr val="000000"/>
                </a:solidFill>
                <a:latin typeface="宋体" panose="02010600030101010101" pitchFamily="2" charset="-122"/>
                <a:ea typeface="宋体" panose="02010600030101010101" pitchFamily="2" charset="-122"/>
              </a:rPr>
              <a:t>当系统判定车辆压线或越线行驶，屏幕会弹出车道偏移画面，红色指示灯开始闪烁，并会发出“偏离车道请注意”的提示音</a:t>
            </a:r>
            <a:endParaRPr lang="ko-KR" altLang="en-US" sz="1400" b="0" cap="none" dirty="0" smtClean="0">
              <a:solidFill>
                <a:srgbClr val="000000"/>
              </a:solidFill>
              <a:latin typeface="宋体" panose="02010600030101010101" pitchFamily="2" charset="-122"/>
              <a:ea typeface="宋体" panose="02010600030101010101" pitchFamily="2" charset="-122"/>
            </a:endParaRPr>
          </a:p>
          <a:p>
            <a:pPr marL="0" indent="0" algn="l" defTabSz="914400" eaLnBrk="0" fontAlgn="auto">
              <a:lnSpc>
                <a:spcPct val="200000"/>
              </a:lnSpc>
              <a:spcBef>
                <a:spcPts val="0"/>
              </a:spcBef>
              <a:spcAft>
                <a:spcPts val="0"/>
              </a:spcAft>
              <a:buFontTx/>
              <a:buNone/>
            </a:pPr>
            <a:r>
              <a:rPr lang="en-US" altLang="ko-KR" sz="1400" b="0" cap="none" dirty="0" smtClean="0">
                <a:solidFill>
                  <a:srgbClr val="000000"/>
                </a:solidFill>
                <a:latin typeface="宋体" panose="02010600030101010101" pitchFamily="2" charset="-122"/>
                <a:ea typeface="宋体" panose="02010600030101010101" pitchFamily="2" charset="-122"/>
              </a:rPr>
              <a:t>    -  车辆状态恢复正常后，提示音消失，在系统判断情况正常后5秒，退回原界面。</a:t>
            </a:r>
            <a:endParaRPr lang="ko-KR" altLang="en-US" sz="1400" b="0" cap="none" dirty="0" smtClean="0">
              <a:solidFill>
                <a:srgbClr val="000000"/>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9800" y="304800"/>
            <a:ext cx="4933968" cy="461665"/>
          </a:xfrm>
          <a:prstGeom prst="rect">
            <a:avLst/>
          </a:prstGeom>
          <a:noFill/>
          <a:ln w="0">
            <a:noFill/>
          </a:ln>
        </p:spPr>
        <p:txBody>
          <a:bodyPr vert="horz" wrap="square" lIns="91440" tIns="45720" rIns="91440" bIns="45720" anchor="t">
            <a:spAutoFit/>
          </a:bodyPr>
          <a:lstStyle/>
          <a:p>
            <a:pPr marL="0" indent="0" algn="l" defTabSz="914400" eaLnBrk="0" fontAlgn="base" latinLnBrk="0">
              <a:lnSpc>
                <a:spcPct val="100000"/>
              </a:lnSpc>
              <a:spcBef>
                <a:spcPts val="0"/>
              </a:spcBef>
              <a:spcAft>
                <a:spcPts val="0"/>
              </a:spcAft>
              <a:buFontTx/>
              <a:buNone/>
            </a:pPr>
            <a:r>
              <a:rPr lang="en-US" altLang="ko-KR" sz="2400" b="0" cap="none" dirty="0" err="1" smtClean="0">
                <a:solidFill>
                  <a:srgbClr val="000000"/>
                </a:solidFill>
                <a:latin typeface="+mn-ea"/>
                <a:ea typeface="+mn-ea"/>
              </a:rPr>
              <a:t>功能逻辑</a:t>
            </a:r>
            <a:r>
              <a:rPr lang="en-US" altLang="ko-KR" sz="2400" b="0" cap="none" dirty="0" smtClean="0">
                <a:solidFill>
                  <a:srgbClr val="000000"/>
                </a:solidFill>
                <a:latin typeface="+mn-ea"/>
                <a:ea typeface="+mn-ea"/>
              </a:rPr>
              <a:t>   </a:t>
            </a:r>
            <a:r>
              <a:rPr lang="zh-CN" altLang="en-US" sz="2400" b="0" cap="none" dirty="0" smtClean="0">
                <a:solidFill>
                  <a:srgbClr val="000000"/>
                </a:solidFill>
                <a:latin typeface="+mn-ea"/>
                <a:ea typeface="+mn-ea"/>
              </a:rPr>
              <a:t>安全驾驶辅助系统</a:t>
            </a:r>
            <a:r>
              <a:rPr lang="en-US" altLang="ko-KR" sz="2400" b="0" cap="none" dirty="0" smtClean="0">
                <a:solidFill>
                  <a:srgbClr val="000000"/>
                </a:solidFill>
                <a:latin typeface="+mn-ea"/>
                <a:ea typeface="+mn-ea"/>
              </a:rPr>
              <a:t>ADAS</a:t>
            </a:r>
            <a:endParaRPr lang="ko-KR" altLang="en-US" sz="2400" b="0" cap="none" dirty="0" smtClean="0">
              <a:solidFill>
                <a:srgbClr val="000000"/>
              </a:solidFill>
              <a:latin typeface="+mn-ea"/>
              <a:ea typeface="+mn-ea"/>
            </a:endParaRPr>
          </a:p>
        </p:txBody>
      </p:sp>
      <p:sp>
        <p:nvSpPr>
          <p:cNvPr id="5" name="文本框 2"/>
          <p:cNvSpPr txBox="1"/>
          <p:nvPr/>
        </p:nvSpPr>
        <p:spPr>
          <a:xfrm>
            <a:off x="548005" y="979170"/>
            <a:ext cx="8216265" cy="5632311"/>
          </a:xfrm>
          <a:prstGeom prst="rect">
            <a:avLst/>
          </a:prstGeom>
          <a:noFill/>
          <a:ln w="0">
            <a:noFill/>
          </a:ln>
        </p:spPr>
        <p:txBody>
          <a:bodyPr vert="horz" wrap="square" lIns="91440" tIns="45720" rIns="91440" bIns="45720" anchor="t">
            <a:spAutoFit/>
          </a:bodyPr>
          <a:lstStyle/>
          <a:p>
            <a:pPr eaLnBrk="0" fontAlgn="auto">
              <a:lnSpc>
                <a:spcPct val="200000"/>
              </a:lnSpc>
              <a:spcBef>
                <a:spcPts val="0"/>
              </a:spcBef>
              <a:spcAft>
                <a:spcPts val="0"/>
              </a:spcAft>
              <a:buClr>
                <a:srgbClr val="000000"/>
              </a:buClr>
              <a:buFont typeface="Wingdings" panose="05000000000000000000"/>
              <a:buChar char="Ø"/>
            </a:pPr>
            <a:r>
              <a:rPr lang="en-US" altLang="ko-KR" sz="1400" dirty="0" smtClean="0">
                <a:solidFill>
                  <a:srgbClr val="000000"/>
                </a:solidFill>
                <a:latin typeface="宋体" panose="02010600030101010101" pitchFamily="2" charset="-122"/>
              </a:rPr>
              <a:t> </a:t>
            </a:r>
            <a:r>
              <a:rPr lang="en-US" altLang="ko-KR" sz="1400" dirty="0" err="1" smtClean="0">
                <a:solidFill>
                  <a:srgbClr val="000000"/>
                </a:solidFill>
                <a:latin typeface="宋体" panose="02010600030101010101" pitchFamily="2" charset="-122"/>
              </a:rPr>
              <a:t>异常处理</a:t>
            </a:r>
            <a:endParaRPr lang="ko-KR" altLang="en-US" sz="1400" dirty="0" smtClean="0">
              <a:solidFill>
                <a:srgbClr val="000000"/>
              </a:solidFill>
              <a:latin typeface="宋体" panose="02010600030101010101" pitchFamily="2" charset="-122"/>
            </a:endParaRPr>
          </a:p>
          <a:p>
            <a:pPr eaLnBrk="0" fontAlgn="auto">
              <a:lnSpc>
                <a:spcPct val="200000"/>
              </a:lnSpc>
              <a:spcBef>
                <a:spcPts val="0"/>
              </a:spcBef>
              <a:spcAft>
                <a:spcPts val="0"/>
              </a:spcAft>
            </a:pPr>
            <a:r>
              <a:rPr lang="en-US" altLang="ko-KR" sz="1400" dirty="0" smtClean="0">
                <a:solidFill>
                  <a:srgbClr val="000000"/>
                </a:solidFill>
                <a:latin typeface="宋体" panose="02010600030101010101" pitchFamily="2" charset="-122"/>
              </a:rPr>
              <a:t>    -  </a:t>
            </a:r>
            <a:r>
              <a:rPr lang="en-US" altLang="ko-KR" sz="1400" dirty="0" err="1" smtClean="0">
                <a:solidFill>
                  <a:srgbClr val="000000"/>
                </a:solidFill>
                <a:latin typeface="宋体" panose="02010600030101010101" pitchFamily="2" charset="-122"/>
              </a:rPr>
              <a:t>当车辆打左</a:t>
            </a:r>
            <a:r>
              <a:rPr lang="en-US" altLang="ko-KR" sz="1400" dirty="0" smtClean="0">
                <a:solidFill>
                  <a:srgbClr val="000000"/>
                </a:solidFill>
                <a:latin typeface="宋体" panose="02010600030101010101" pitchFamily="2" charset="-122"/>
              </a:rPr>
              <a:t>/</a:t>
            </a:r>
            <a:r>
              <a:rPr lang="en-US" altLang="ko-KR" sz="1400" dirty="0" err="1" smtClean="0">
                <a:solidFill>
                  <a:srgbClr val="000000"/>
                </a:solidFill>
                <a:latin typeface="宋体" panose="02010600030101010101" pitchFamily="2" charset="-122"/>
              </a:rPr>
              <a:t>右转向灯进行正常的车道切换或转向时，系统不会出现偏移提示</a:t>
            </a:r>
            <a:r>
              <a:rPr lang="en-US" altLang="ko-KR" sz="1400" dirty="0" smtClean="0">
                <a:solidFill>
                  <a:srgbClr val="000000"/>
                </a:solidFill>
                <a:latin typeface="宋体" panose="02010600030101010101" pitchFamily="2" charset="-122"/>
              </a:rPr>
              <a:t>。</a:t>
            </a:r>
          </a:p>
          <a:p>
            <a:pPr eaLnBrk="0" fontAlgn="auto">
              <a:lnSpc>
                <a:spcPct val="200000"/>
              </a:lnSpc>
              <a:spcBef>
                <a:spcPts val="0"/>
              </a:spcBef>
              <a:spcAft>
                <a:spcPts val="0"/>
              </a:spcAft>
            </a:pPr>
            <a:endParaRPr lang="ko-KR" altLang="en-US" sz="1400" dirty="0" smtClean="0">
              <a:solidFill>
                <a:srgbClr val="000000"/>
              </a:solidFill>
              <a:latin typeface="宋体" panose="02010600030101010101" pitchFamily="2" charset="-122"/>
            </a:endParaRPr>
          </a:p>
          <a:p>
            <a:pPr eaLnBrk="0" fontAlgn="auto">
              <a:lnSpc>
                <a:spcPct val="200000"/>
              </a:lnSpc>
              <a:spcBef>
                <a:spcPts val="0"/>
              </a:spcBef>
              <a:spcAft>
                <a:spcPts val="0"/>
              </a:spcAft>
              <a:buClr>
                <a:srgbClr val="000000"/>
              </a:buClr>
              <a:buFont typeface="Wingdings" panose="05000000000000000000"/>
              <a:buChar char="Ø"/>
            </a:pPr>
            <a:r>
              <a:rPr lang="zh-CN" altLang="en-US" sz="1400" dirty="0" smtClean="0">
                <a:solidFill>
                  <a:srgbClr val="000000"/>
                </a:solidFill>
                <a:latin typeface="宋体" panose="02010600030101010101" pitchFamily="2" charset="-122"/>
              </a:rPr>
              <a:t>盲区检测系统 </a:t>
            </a:r>
            <a:r>
              <a:rPr lang="en-US" altLang="zh-CN" sz="1400" dirty="0" smtClean="0">
                <a:solidFill>
                  <a:srgbClr val="000000"/>
                </a:solidFill>
                <a:latin typeface="宋体" panose="02010600030101010101" pitchFamily="2" charset="-122"/>
              </a:rPr>
              <a:t>BSD</a:t>
            </a:r>
          </a:p>
          <a:p>
            <a:pPr eaLnBrk="0" fontAlgn="auto">
              <a:lnSpc>
                <a:spcPct val="200000"/>
              </a:lnSpc>
              <a:spcBef>
                <a:spcPts val="0"/>
              </a:spcBef>
              <a:spcAft>
                <a:spcPts val="0"/>
              </a:spcAft>
              <a:buClr>
                <a:srgbClr val="333399"/>
              </a:buClr>
            </a:pPr>
            <a:r>
              <a:rPr lang="en-US" altLang="ko-KR" sz="1400" dirty="0" smtClean="0">
                <a:solidFill>
                  <a:srgbClr val="000000"/>
                </a:solidFill>
                <a:latin typeface="宋体" panose="02010600030101010101" pitchFamily="2" charset="-122"/>
              </a:rPr>
              <a:t>	-  </a:t>
            </a:r>
            <a:r>
              <a:rPr lang="zh-CN" altLang="en-US" sz="1400" dirty="0" smtClean="0">
                <a:solidFill>
                  <a:srgbClr val="000000"/>
                </a:solidFill>
                <a:latin typeface="宋体" panose="02010600030101010101" pitchFamily="2" charset="-122"/>
              </a:rPr>
              <a:t>盲区检测</a:t>
            </a:r>
            <a:r>
              <a:rPr lang="en-US" altLang="ko-KR" sz="1400" dirty="0" err="1" smtClean="0">
                <a:solidFill>
                  <a:srgbClr val="000000"/>
                </a:solidFill>
                <a:latin typeface="宋体" panose="02010600030101010101" pitchFamily="2" charset="-122"/>
              </a:rPr>
              <a:t>系统的提示由屏幕上的</a:t>
            </a:r>
            <a:r>
              <a:rPr lang="zh-CN" altLang="en-US" sz="1400" dirty="0" smtClean="0">
                <a:solidFill>
                  <a:srgbClr val="000000"/>
                </a:solidFill>
                <a:latin typeface="宋体" panose="02010600030101010101" pitchFamily="2" charset="-122"/>
              </a:rPr>
              <a:t>盲区方向</a:t>
            </a:r>
            <a:r>
              <a:rPr lang="en-US" altLang="ko-KR" sz="1400" dirty="0" smtClean="0">
                <a:solidFill>
                  <a:srgbClr val="000000"/>
                </a:solidFill>
                <a:latin typeface="宋体" panose="02010600030101010101" pitchFamily="2" charset="-122"/>
              </a:rPr>
              <a:t>，</a:t>
            </a:r>
            <a:r>
              <a:rPr lang="en-US" altLang="ko-KR" sz="1400" dirty="0" err="1" smtClean="0">
                <a:solidFill>
                  <a:srgbClr val="000000"/>
                </a:solidFill>
                <a:latin typeface="宋体" panose="02010600030101010101" pitchFamily="2" charset="-122"/>
              </a:rPr>
              <a:t>指示灯和语音提示</a:t>
            </a:r>
            <a:r>
              <a:rPr lang="zh-CN" altLang="en-US" sz="1400" dirty="0" smtClean="0">
                <a:solidFill>
                  <a:srgbClr val="000000"/>
                </a:solidFill>
                <a:latin typeface="宋体" panose="02010600030101010101" pitchFamily="2" charset="-122"/>
              </a:rPr>
              <a:t>构</a:t>
            </a:r>
            <a:r>
              <a:rPr lang="en-US" altLang="ko-KR" sz="1400" dirty="0" smtClean="0">
                <a:solidFill>
                  <a:srgbClr val="000000"/>
                </a:solidFill>
                <a:latin typeface="宋体" panose="02010600030101010101" pitchFamily="2" charset="-122"/>
              </a:rPr>
              <a:t>成。</a:t>
            </a:r>
          </a:p>
          <a:p>
            <a:pPr eaLnBrk="0" fontAlgn="auto">
              <a:lnSpc>
                <a:spcPct val="200000"/>
              </a:lnSpc>
              <a:spcBef>
                <a:spcPts val="0"/>
              </a:spcBef>
              <a:spcAft>
                <a:spcPts val="0"/>
              </a:spcAft>
              <a:buClr>
                <a:srgbClr val="333399"/>
              </a:buClr>
            </a:pPr>
            <a:r>
              <a:rPr lang="en-US" altLang="ko-KR" sz="1400" dirty="0" smtClean="0">
                <a:solidFill>
                  <a:srgbClr val="000000"/>
                </a:solidFill>
                <a:latin typeface="宋体" panose="02010600030101010101" pitchFamily="2" charset="-122"/>
              </a:rPr>
              <a:t>	-  </a:t>
            </a:r>
            <a:r>
              <a:rPr lang="en-US" altLang="ko-KR" sz="1400" dirty="0" err="1" smtClean="0">
                <a:solidFill>
                  <a:srgbClr val="000000"/>
                </a:solidFill>
                <a:latin typeface="宋体" panose="02010600030101010101" pitchFamily="2" charset="-122"/>
              </a:rPr>
              <a:t>当车辆打左</a:t>
            </a:r>
            <a:r>
              <a:rPr lang="en-US" altLang="ko-KR" sz="1400" dirty="0" smtClean="0">
                <a:solidFill>
                  <a:srgbClr val="000000"/>
                </a:solidFill>
                <a:latin typeface="宋体" panose="02010600030101010101" pitchFamily="2" charset="-122"/>
              </a:rPr>
              <a:t>/</a:t>
            </a:r>
            <a:r>
              <a:rPr lang="en-US" altLang="ko-KR" sz="1400" dirty="0" err="1" smtClean="0">
                <a:solidFill>
                  <a:srgbClr val="000000"/>
                </a:solidFill>
                <a:latin typeface="宋体" panose="02010600030101010101" pitchFamily="2" charset="-122"/>
              </a:rPr>
              <a:t>右转向灯</a:t>
            </a:r>
            <a:r>
              <a:rPr lang="zh-CN" altLang="en-US" sz="1400" dirty="0" smtClean="0">
                <a:solidFill>
                  <a:srgbClr val="000000"/>
                </a:solidFill>
                <a:latin typeface="宋体" panose="02010600030101010101" pitchFamily="2" charset="-122"/>
              </a:rPr>
              <a:t>，要进行车道变换时，系统对左右盲区内车辆进行检测提醒。</a:t>
            </a:r>
            <a:endParaRPr lang="en-US" altLang="ko-KR" sz="1400" dirty="0" smtClean="0">
              <a:solidFill>
                <a:srgbClr val="000000"/>
              </a:solidFill>
              <a:latin typeface="宋体" panose="02010600030101010101" pitchFamily="2" charset="-122"/>
            </a:endParaRPr>
          </a:p>
          <a:p>
            <a:pPr eaLnBrk="0" fontAlgn="auto">
              <a:lnSpc>
                <a:spcPct val="200000"/>
              </a:lnSpc>
              <a:spcBef>
                <a:spcPts val="0"/>
              </a:spcBef>
              <a:spcAft>
                <a:spcPts val="0"/>
              </a:spcAft>
              <a:buClr>
                <a:srgbClr val="333399"/>
              </a:buClr>
            </a:pPr>
            <a:r>
              <a:rPr lang="en-US" altLang="zh-CN" sz="1400" dirty="0" smtClean="0">
                <a:solidFill>
                  <a:srgbClr val="000000"/>
                </a:solidFill>
                <a:latin typeface="宋体" panose="02010600030101010101" pitchFamily="2" charset="-122"/>
              </a:rPr>
              <a:t>	-  </a:t>
            </a:r>
            <a:r>
              <a:rPr lang="zh-CN" altLang="en-US" sz="1400" dirty="0" smtClean="0">
                <a:solidFill>
                  <a:srgbClr val="000000"/>
                </a:solidFill>
                <a:latin typeface="宋体" panose="02010600030101010101" pitchFamily="2" charset="-122"/>
              </a:rPr>
              <a:t>系统针对反向行驶的目标车辆不做任何报警</a:t>
            </a:r>
            <a:endParaRPr lang="en-US" altLang="ko-KR" sz="1400" dirty="0" smtClean="0">
              <a:solidFill>
                <a:srgbClr val="000000"/>
              </a:solidFill>
              <a:latin typeface="宋体" panose="02010600030101010101" pitchFamily="2" charset="-122"/>
            </a:endParaRPr>
          </a:p>
          <a:p>
            <a:pPr eaLnBrk="0" fontAlgn="auto">
              <a:lnSpc>
                <a:spcPct val="200000"/>
              </a:lnSpc>
              <a:spcBef>
                <a:spcPts val="0"/>
              </a:spcBef>
              <a:spcAft>
                <a:spcPts val="0"/>
              </a:spcAft>
              <a:buClr>
                <a:srgbClr val="000000"/>
              </a:buClr>
              <a:buFont typeface="Wingdings" panose="05000000000000000000"/>
              <a:buChar char="Ø"/>
            </a:pPr>
            <a:r>
              <a:rPr lang="zh-CN" altLang="en-US" sz="1400" dirty="0" smtClean="0">
                <a:solidFill>
                  <a:srgbClr val="000000"/>
                </a:solidFill>
                <a:latin typeface="宋体" panose="02010600030101010101" pitchFamily="2" charset="-122"/>
              </a:rPr>
              <a:t>移动物体侦测 </a:t>
            </a:r>
            <a:r>
              <a:rPr lang="en-US" altLang="zh-CN" sz="1400" dirty="0" smtClean="0">
                <a:solidFill>
                  <a:srgbClr val="000000"/>
                </a:solidFill>
                <a:latin typeface="宋体" panose="02010600030101010101" pitchFamily="2" charset="-122"/>
              </a:rPr>
              <a:t>MOD</a:t>
            </a:r>
          </a:p>
          <a:p>
            <a:pPr eaLnBrk="0" fontAlgn="auto">
              <a:lnSpc>
                <a:spcPct val="200000"/>
              </a:lnSpc>
              <a:spcBef>
                <a:spcPts val="0"/>
              </a:spcBef>
              <a:spcAft>
                <a:spcPts val="0"/>
              </a:spcAft>
              <a:buClr>
                <a:srgbClr val="333399"/>
              </a:buClr>
            </a:pPr>
            <a:r>
              <a:rPr lang="en-US" altLang="ko-KR" sz="1400" dirty="0" smtClean="0">
                <a:solidFill>
                  <a:srgbClr val="000000"/>
                </a:solidFill>
                <a:latin typeface="宋体" panose="02010600030101010101" pitchFamily="2" charset="-122"/>
              </a:rPr>
              <a:t>	-  </a:t>
            </a:r>
            <a:r>
              <a:rPr lang="zh-CN" altLang="en-US" sz="1400" dirty="0" smtClean="0">
                <a:solidFill>
                  <a:srgbClr val="000000"/>
                </a:solidFill>
                <a:latin typeface="宋体" panose="02010600030101010101" pitchFamily="2" charset="-122"/>
              </a:rPr>
              <a:t>移动物体侦测</a:t>
            </a:r>
            <a:r>
              <a:rPr lang="en-US" altLang="ko-KR" sz="1400" dirty="0" err="1" smtClean="0">
                <a:solidFill>
                  <a:srgbClr val="000000"/>
                </a:solidFill>
                <a:latin typeface="宋体" panose="02010600030101010101" pitchFamily="2" charset="-122"/>
              </a:rPr>
              <a:t>系统的提示由屏幕上的</a:t>
            </a:r>
            <a:r>
              <a:rPr lang="zh-CN" altLang="en-US" sz="1400" dirty="0" smtClean="0">
                <a:solidFill>
                  <a:srgbClr val="000000"/>
                </a:solidFill>
                <a:latin typeface="宋体" panose="02010600030101010101" pitchFamily="2" charset="-122"/>
              </a:rPr>
              <a:t>图像提示框</a:t>
            </a:r>
            <a:r>
              <a:rPr lang="en-US" altLang="ko-KR" sz="1400" dirty="0" smtClean="0">
                <a:solidFill>
                  <a:srgbClr val="000000"/>
                </a:solidFill>
                <a:latin typeface="宋体" panose="02010600030101010101" pitchFamily="2" charset="-122"/>
              </a:rPr>
              <a:t>，</a:t>
            </a:r>
            <a:r>
              <a:rPr lang="en-US" altLang="ko-KR" sz="1400" dirty="0" err="1" smtClean="0">
                <a:solidFill>
                  <a:srgbClr val="000000"/>
                </a:solidFill>
                <a:latin typeface="宋体" panose="02010600030101010101" pitchFamily="2" charset="-122"/>
              </a:rPr>
              <a:t>指示灯和语音提示</a:t>
            </a:r>
            <a:r>
              <a:rPr lang="zh-CN" altLang="en-US" sz="1400" dirty="0" smtClean="0">
                <a:solidFill>
                  <a:srgbClr val="000000"/>
                </a:solidFill>
                <a:latin typeface="宋体" panose="02010600030101010101" pitchFamily="2" charset="-122"/>
              </a:rPr>
              <a:t>构</a:t>
            </a:r>
            <a:r>
              <a:rPr lang="en-US" altLang="ko-KR" sz="1400" dirty="0" smtClean="0">
                <a:solidFill>
                  <a:srgbClr val="000000"/>
                </a:solidFill>
                <a:latin typeface="宋体" panose="02010600030101010101" pitchFamily="2" charset="-122"/>
              </a:rPr>
              <a:t>成。</a:t>
            </a:r>
          </a:p>
          <a:p>
            <a:pPr eaLnBrk="0" fontAlgn="auto">
              <a:lnSpc>
                <a:spcPct val="200000"/>
              </a:lnSpc>
              <a:spcBef>
                <a:spcPts val="0"/>
              </a:spcBef>
              <a:spcAft>
                <a:spcPts val="0"/>
              </a:spcAft>
              <a:buClr>
                <a:srgbClr val="333399"/>
              </a:buClr>
            </a:pPr>
            <a:r>
              <a:rPr lang="en-US" altLang="zh-CN" sz="1400" dirty="0" smtClean="0">
                <a:solidFill>
                  <a:srgbClr val="000000"/>
                </a:solidFill>
                <a:latin typeface="宋体" panose="02010600030101010101" pitchFamily="2" charset="-122"/>
              </a:rPr>
              <a:t>	-  </a:t>
            </a:r>
            <a:r>
              <a:rPr lang="zh-CN" altLang="en-US" sz="1400" dirty="0" smtClean="0">
                <a:solidFill>
                  <a:srgbClr val="000000"/>
                </a:solidFill>
                <a:latin typeface="宋体" panose="02010600030101010101" pitchFamily="2" charset="-122"/>
              </a:rPr>
              <a:t>系统在车速为</a:t>
            </a:r>
            <a:r>
              <a:rPr lang="en-US" altLang="zh-CN" sz="1400" dirty="0" smtClean="0">
                <a:solidFill>
                  <a:srgbClr val="000000"/>
                </a:solidFill>
                <a:latin typeface="宋体" panose="02010600030101010101" pitchFamily="2" charset="-122"/>
              </a:rPr>
              <a:t>0</a:t>
            </a:r>
            <a:r>
              <a:rPr lang="zh-CN" altLang="en-US" sz="1400" dirty="0" smtClean="0">
                <a:solidFill>
                  <a:srgbClr val="000000"/>
                </a:solidFill>
                <a:latin typeface="宋体" panose="02010600030101010101" pitchFamily="2" charset="-122"/>
              </a:rPr>
              <a:t>，且</a:t>
            </a:r>
            <a:r>
              <a:rPr lang="en-US" altLang="zh-CN" sz="1400" dirty="0" smtClean="0">
                <a:solidFill>
                  <a:srgbClr val="000000"/>
                </a:solidFill>
                <a:latin typeface="宋体" panose="02010600030101010101" pitchFamily="2" charset="-122"/>
              </a:rPr>
              <a:t>AVM</a:t>
            </a:r>
            <a:r>
              <a:rPr lang="zh-CN" altLang="en-US" sz="1400" dirty="0" smtClean="0">
                <a:solidFill>
                  <a:srgbClr val="000000"/>
                </a:solidFill>
                <a:latin typeface="宋体" panose="02010600030101010101" pitchFamily="2" charset="-122"/>
              </a:rPr>
              <a:t>功能启动后，进入工作状态</a:t>
            </a:r>
            <a:endParaRPr lang="en-US" altLang="zh-CN" sz="1400" dirty="0" smtClean="0">
              <a:solidFill>
                <a:srgbClr val="000000"/>
              </a:solidFill>
              <a:latin typeface="宋体" panose="02010600030101010101" pitchFamily="2" charset="-122"/>
            </a:endParaRPr>
          </a:p>
          <a:p>
            <a:pPr eaLnBrk="0" fontAlgn="auto">
              <a:lnSpc>
                <a:spcPct val="200000"/>
              </a:lnSpc>
              <a:spcBef>
                <a:spcPts val="0"/>
              </a:spcBef>
              <a:spcAft>
                <a:spcPts val="0"/>
              </a:spcAft>
              <a:buClr>
                <a:srgbClr val="333399"/>
              </a:buClr>
            </a:pPr>
            <a:r>
              <a:rPr lang="en-US" altLang="zh-CN" sz="1400" dirty="0" smtClean="0">
                <a:solidFill>
                  <a:srgbClr val="000000"/>
                </a:solidFill>
                <a:latin typeface="宋体" panose="02010600030101010101" pitchFamily="2" charset="-122"/>
              </a:rPr>
              <a:t>	-  </a:t>
            </a:r>
            <a:r>
              <a:rPr lang="zh-CN" altLang="en-US" sz="1400" dirty="0" smtClean="0">
                <a:solidFill>
                  <a:srgbClr val="000000"/>
                </a:solidFill>
                <a:latin typeface="宋体" panose="02010600030101010101" pitchFamily="2" charset="-122"/>
              </a:rPr>
              <a:t>系统检测对象尺为</a:t>
            </a:r>
            <a:r>
              <a:rPr lang="en-US" altLang="zh-CN" sz="1400" dirty="0" smtClean="0">
                <a:solidFill>
                  <a:srgbClr val="000000"/>
                </a:solidFill>
                <a:latin typeface="宋体" panose="02010600030101010101" pitchFamily="2" charset="-122"/>
              </a:rPr>
              <a:t>80</a:t>
            </a:r>
            <a:r>
              <a:rPr lang="zh-CN" altLang="en-US" sz="1400" dirty="0" smtClean="0">
                <a:solidFill>
                  <a:srgbClr val="000000"/>
                </a:solidFill>
                <a:latin typeface="宋体" panose="02010600030101010101" pitchFamily="2" charset="-122"/>
              </a:rPr>
              <a:t>*</a:t>
            </a:r>
            <a:r>
              <a:rPr lang="en-US" altLang="zh-CN" sz="1400" dirty="0" smtClean="0">
                <a:solidFill>
                  <a:srgbClr val="000000"/>
                </a:solidFill>
                <a:latin typeface="宋体" panose="02010600030101010101" pitchFamily="2" charset="-122"/>
              </a:rPr>
              <a:t>40cm</a:t>
            </a:r>
            <a:r>
              <a:rPr lang="zh-CN" altLang="en-US" sz="1400" dirty="0" smtClean="0">
                <a:solidFill>
                  <a:srgbClr val="000000"/>
                </a:solidFill>
                <a:latin typeface="宋体" panose="02010600030101010101" pitchFamily="2" charset="-122"/>
              </a:rPr>
              <a:t>大小比例的运动物体</a:t>
            </a:r>
            <a:endParaRPr lang="en-US" altLang="ko-KR" sz="1400" dirty="0" smtClean="0">
              <a:solidFill>
                <a:srgbClr val="000000"/>
              </a:solidFill>
              <a:latin typeface="宋体" panose="02010600030101010101" pitchFamily="2" charset="-122"/>
            </a:endParaRPr>
          </a:p>
          <a:p>
            <a:pPr marL="0" indent="0" algn="l" defTabSz="914400" eaLnBrk="0" fontAlgn="auto">
              <a:lnSpc>
                <a:spcPct val="200000"/>
              </a:lnSpc>
              <a:spcBef>
                <a:spcPts val="0"/>
              </a:spcBef>
              <a:spcAft>
                <a:spcPts val="0"/>
              </a:spcAft>
              <a:buFontTx/>
              <a:buNone/>
            </a:pPr>
            <a:endParaRPr lang="ko-KR" altLang="en-US" sz="1200" b="0" cap="none" dirty="0" smtClean="0">
              <a:solidFill>
                <a:srgbClr val="000000"/>
              </a:solidFill>
              <a:latin typeface="宋体" panose="02010600030101010101" pitchFamily="2" charset="-122"/>
              <a:ea typeface="宋体" panose="02010600030101010101" pitchFamily="2" charset="-122"/>
            </a:endParaRPr>
          </a:p>
          <a:p>
            <a:pPr marL="0" indent="0" algn="l" defTabSz="914400" eaLnBrk="0" fontAlgn="auto">
              <a:lnSpc>
                <a:spcPct val="200000"/>
              </a:lnSpc>
              <a:spcBef>
                <a:spcPts val="0"/>
              </a:spcBef>
              <a:spcAft>
                <a:spcPts val="0"/>
              </a:spcAft>
              <a:buFontTx/>
              <a:buNone/>
            </a:pPr>
            <a:endParaRPr lang="ko-KR" altLang="en-US" sz="1400" b="0" cap="none" dirty="0" smtClean="0">
              <a:solidFill>
                <a:srgbClr val="000000"/>
              </a:solidFill>
              <a:latin typeface="宋体" panose="02010600030101010101" pitchFamily="2" charset="-122"/>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Box 1"/>
          <p:cNvSpPr txBox="1"/>
          <p:nvPr/>
        </p:nvSpPr>
        <p:spPr>
          <a:xfrm>
            <a:off x="2209800" y="304800"/>
            <a:ext cx="6772275" cy="461010"/>
          </a:xfrm>
          <a:prstGeom prst="rect">
            <a:avLst/>
          </a:prstGeom>
          <a:noFill/>
          <a:ln w="0">
            <a:noFill/>
          </a:ln>
        </p:spPr>
        <p:txBody>
          <a:bodyPr vert="horz" wrap="square" lIns="91440" tIns="45720" rIns="91440" bIns="45720" numCol="1" anchor="t">
            <a:spAutoFit/>
          </a:bodyPr>
          <a:lstStyle/>
          <a:p>
            <a:pPr marL="0" indent="0" algn="l" defTabSz="914400" eaLnBrk="0" fontAlgn="base" latinLnBrk="0">
              <a:lnSpc>
                <a:spcPct val="100000"/>
              </a:lnSpc>
              <a:spcBef>
                <a:spcPts val="0"/>
              </a:spcBef>
              <a:spcAft>
                <a:spcPts val="0"/>
              </a:spcAft>
              <a:buFontTx/>
              <a:buNone/>
            </a:pPr>
            <a:r>
              <a:rPr lang="en-US" altLang="ko-KR" sz="2400" b="0" cap="none" dirty="0" smtClean="0">
                <a:latin typeface="+mn-ea"/>
                <a:ea typeface="+mn-ea"/>
              </a:rPr>
              <a:t>产品简介  2D拼接</a:t>
            </a:r>
            <a:endParaRPr lang="ko-KR" altLang="en-US" sz="2400" b="0" cap="none" dirty="0" smtClean="0">
              <a:latin typeface="+mn-ea"/>
              <a:ea typeface="+mn-ea"/>
            </a:endParaRPr>
          </a:p>
        </p:txBody>
      </p:sp>
      <p:pic>
        <p:nvPicPr>
          <p:cNvPr id="4099" name="Picture 6"/>
          <p:cNvPicPr>
            <a:picLocks noChangeAspect="1"/>
          </p:cNvPicPr>
          <p:nvPr/>
        </p:nvPicPr>
        <p:blipFill>
          <a:blip r:embed="rId2" cstate="print"/>
          <a:stretch>
            <a:fillRect/>
          </a:stretch>
        </p:blipFill>
        <p:spPr>
          <a:xfrm>
            <a:off x="571500" y="1538605"/>
            <a:ext cx="3816350" cy="4176395"/>
          </a:xfrm>
          <a:prstGeom prst="rect">
            <a:avLst/>
          </a:prstGeom>
          <a:noFill/>
          <a:ln w="9525">
            <a:noFill/>
          </a:ln>
        </p:spPr>
      </p:pic>
      <p:pic>
        <p:nvPicPr>
          <p:cNvPr id="4100" name="图片 1"/>
          <p:cNvPicPr>
            <a:picLocks noChangeAspect="1"/>
          </p:cNvPicPr>
          <p:nvPr/>
        </p:nvPicPr>
        <p:blipFill>
          <a:blip r:embed="rId3" cstate="print"/>
          <a:stretch>
            <a:fillRect/>
          </a:stretch>
        </p:blipFill>
        <p:spPr>
          <a:xfrm>
            <a:off x="4786630" y="1162050"/>
            <a:ext cx="3981450" cy="1962150"/>
          </a:xfrm>
          <a:prstGeom prst="rect">
            <a:avLst/>
          </a:prstGeom>
          <a:noFill/>
          <a:ln w="9525">
            <a:noFill/>
          </a:ln>
        </p:spPr>
      </p:pic>
      <p:sp>
        <p:nvSpPr>
          <p:cNvPr id="4101" name="矩形 10"/>
          <p:cNvSpPr/>
          <p:nvPr/>
        </p:nvSpPr>
        <p:spPr>
          <a:xfrm>
            <a:off x="4643755" y="3176905"/>
            <a:ext cx="4144010" cy="2923877"/>
          </a:xfrm>
          <a:prstGeom prst="rect">
            <a:avLst/>
          </a:prstGeom>
          <a:noFill/>
          <a:ln w="9525">
            <a:noFill/>
          </a:ln>
        </p:spPr>
        <p:txBody>
          <a:bodyPr vert="horz" wrap="square" lIns="91440" tIns="45720" rIns="91440" bIns="45720" numCol="1" anchor="t">
            <a:spAutoFit/>
          </a:bodyPr>
          <a:lstStyle/>
          <a:p>
            <a:pPr marL="0" indent="0" algn="l" defTabSz="914400" eaLnBrk="0" fontAlgn="base" latinLnBrk="0">
              <a:lnSpc>
                <a:spcPct val="150000"/>
              </a:lnSpc>
              <a:spcBef>
                <a:spcPts val="0"/>
              </a:spcBef>
              <a:spcAft>
                <a:spcPts val="0"/>
              </a:spcAft>
              <a:buFontTx/>
              <a:buNone/>
            </a:pPr>
            <a:r>
              <a:rPr lang="en-US" altLang="ko-KR" sz="1600" b="1" cap="none" dirty="0" smtClean="0">
                <a:solidFill>
                  <a:srgbClr val="FF0000"/>
                </a:solidFill>
                <a:latin typeface="宋体" panose="02010600030101010101" pitchFamily="2" charset="-122"/>
                <a:ea typeface="宋体" panose="02010600030101010101" pitchFamily="2" charset="-122"/>
              </a:rPr>
              <a:t>BVS（BirdView </a:t>
            </a:r>
            <a:r>
              <a:rPr lang="en-US" altLang="ko-KR" sz="1600" b="1" cap="none" dirty="0" err="1" smtClean="0">
                <a:solidFill>
                  <a:srgbClr val="FF0000"/>
                </a:solidFill>
                <a:latin typeface="宋体" panose="02010600030101010101" pitchFamily="2" charset="-122"/>
                <a:ea typeface="宋体" panose="02010600030101010101" pitchFamily="2" charset="-122"/>
              </a:rPr>
              <a:t>System）原理</a:t>
            </a:r>
            <a:r>
              <a:rPr lang="en-US" altLang="ko-KR" sz="1600" b="1" cap="none" dirty="0" smtClean="0">
                <a:solidFill>
                  <a:srgbClr val="FF0000"/>
                </a:solidFill>
                <a:latin typeface="宋体" panose="02010600030101010101" pitchFamily="2" charset="-122"/>
                <a:ea typeface="宋体" panose="02010600030101010101" pitchFamily="2" charset="-122"/>
              </a:rPr>
              <a:t>：</a:t>
            </a:r>
            <a:endParaRPr lang="ko-KR" altLang="en-US" sz="1600" b="1" cap="none" dirty="0" smtClean="0">
              <a:solidFill>
                <a:srgbClr val="FF0000"/>
              </a:solidFill>
              <a:latin typeface="宋体" panose="02010600030101010101" pitchFamily="2" charset="-122"/>
              <a:ea typeface="宋体" panose="02010600030101010101" pitchFamily="2" charset="-122"/>
            </a:endParaRPr>
          </a:p>
          <a:p>
            <a:pPr marL="0" indent="0" algn="l" defTabSz="914400" eaLnBrk="0" fontAlgn="base" latinLnBrk="0">
              <a:lnSpc>
                <a:spcPct val="150000"/>
              </a:lnSpc>
              <a:spcBef>
                <a:spcPts val="0"/>
              </a:spcBef>
              <a:spcAft>
                <a:spcPts val="0"/>
              </a:spcAft>
              <a:buFont typeface="Wingdings" panose="05000000000000000000"/>
              <a:buChar char="l"/>
            </a:pPr>
            <a:r>
              <a:rPr lang="en-US" altLang="ko-KR" sz="1600" b="0" cap="none" dirty="0" err="1" smtClean="0">
                <a:latin typeface="宋体" panose="02010600030101010101" pitchFamily="2" charset="-122"/>
                <a:ea typeface="宋体" panose="02010600030101010101" pitchFamily="2" charset="-122"/>
              </a:rPr>
              <a:t>在车身的前</a:t>
            </a:r>
            <a:r>
              <a:rPr lang="en-US" altLang="ko-KR" sz="1600" b="0" cap="none" dirty="0" smtClean="0">
                <a:latin typeface="宋体" panose="02010600030101010101" pitchFamily="2" charset="-122"/>
                <a:ea typeface="宋体" panose="02010600030101010101" pitchFamily="2" charset="-122"/>
              </a:rPr>
              <a:t>/后/左/右四个方位，安装广角鱼眼摄像头，实时采集四周图像。</a:t>
            </a:r>
            <a:endParaRPr lang="ko-KR" altLang="en-US" sz="16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150000"/>
              </a:lnSpc>
              <a:spcBef>
                <a:spcPts val="0"/>
              </a:spcBef>
              <a:spcAft>
                <a:spcPts val="0"/>
              </a:spcAft>
              <a:buFont typeface="Wingdings" panose="05000000000000000000"/>
              <a:buChar char="l"/>
            </a:pPr>
            <a:r>
              <a:rPr lang="en-US" altLang="ko-KR" sz="1600" b="0" cap="none" dirty="0" err="1" smtClean="0">
                <a:latin typeface="宋体" panose="02010600030101010101" pitchFamily="2" charset="-122"/>
                <a:ea typeface="宋体" panose="02010600030101010101" pitchFamily="2" charset="-122"/>
              </a:rPr>
              <a:t>MCU对每帧图像进行去除畸变和投影变换处理</a:t>
            </a:r>
            <a:r>
              <a:rPr lang="en-US" altLang="ko-KR" sz="1600" b="0" cap="none" dirty="0" smtClean="0">
                <a:latin typeface="宋体" panose="02010600030101010101" pitchFamily="2" charset="-122"/>
                <a:ea typeface="宋体" panose="02010600030101010101" pitchFamily="2" charset="-122"/>
              </a:rPr>
              <a:t>。</a:t>
            </a:r>
            <a:endParaRPr lang="ko-KR" altLang="en-US" sz="16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150000"/>
              </a:lnSpc>
              <a:spcBef>
                <a:spcPts val="0"/>
              </a:spcBef>
              <a:spcAft>
                <a:spcPts val="0"/>
              </a:spcAft>
              <a:buFont typeface="Wingdings" panose="05000000000000000000"/>
              <a:buChar char="l"/>
            </a:pPr>
            <a:r>
              <a:rPr lang="en-US" altLang="ko-KR" sz="1600" b="0" cap="none" dirty="0" err="1" smtClean="0">
                <a:latin typeface="宋体" panose="02010600030101010101" pitchFamily="2" charset="-122"/>
                <a:ea typeface="宋体" panose="02010600030101010101" pitchFamily="2" charset="-122"/>
              </a:rPr>
              <a:t>算法对合成图像进行一致性拼接和均衡处理后，输出给显示设备</a:t>
            </a:r>
            <a:endParaRPr lang="ko-KR" altLang="en-US" sz="16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100000"/>
              </a:lnSpc>
              <a:spcBef>
                <a:spcPts val="0"/>
              </a:spcBef>
              <a:spcAft>
                <a:spcPts val="0"/>
              </a:spcAft>
              <a:buFontTx/>
              <a:buNone/>
            </a:pPr>
            <a:endParaRPr lang="ko-KR" altLang="en-US" sz="1600" b="0" cap="none" dirty="0" smtClean="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nvSpPr>
        <p:spPr>
          <a:xfrm>
            <a:off x="548005" y="979170"/>
            <a:ext cx="8216265" cy="3046988"/>
          </a:xfrm>
          <a:prstGeom prst="rect">
            <a:avLst/>
          </a:prstGeom>
          <a:noFill/>
          <a:ln w="0">
            <a:noFill/>
          </a:ln>
        </p:spPr>
        <p:txBody>
          <a:bodyPr vert="horz" wrap="square" lIns="91440" tIns="45720" rIns="91440" bIns="45720" anchor="t">
            <a:spAutoFit/>
          </a:bodyPr>
          <a:lstStyle/>
          <a:p>
            <a:pPr eaLnBrk="0" fontAlgn="auto">
              <a:lnSpc>
                <a:spcPct val="200000"/>
              </a:lnSpc>
              <a:spcBef>
                <a:spcPts val="0"/>
              </a:spcBef>
              <a:spcAft>
                <a:spcPts val="0"/>
              </a:spcAft>
              <a:buClr>
                <a:srgbClr val="000000"/>
              </a:buClr>
              <a:buFont typeface="Wingdings" panose="05000000000000000000"/>
              <a:buChar char="Ø"/>
            </a:pPr>
            <a:r>
              <a:rPr lang="zh-CN" altLang="en-US" sz="1400" dirty="0" smtClean="0">
                <a:solidFill>
                  <a:srgbClr val="000000"/>
                </a:solidFill>
                <a:latin typeface="宋体" panose="02010600030101010101" pitchFamily="2" charset="-122"/>
              </a:rPr>
              <a:t>录像功能 </a:t>
            </a:r>
            <a:r>
              <a:rPr lang="en-US" altLang="zh-CN" sz="1400" dirty="0" smtClean="0">
                <a:solidFill>
                  <a:srgbClr val="000000"/>
                </a:solidFill>
                <a:latin typeface="宋体" panose="02010600030101010101" pitchFamily="2" charset="-122"/>
              </a:rPr>
              <a:t>DVR</a:t>
            </a:r>
          </a:p>
          <a:p>
            <a:pPr marL="0" lvl="1" eaLnBrk="0" fontAlgn="auto">
              <a:lnSpc>
                <a:spcPct val="200000"/>
              </a:lnSpc>
              <a:spcBef>
                <a:spcPts val="0"/>
              </a:spcBef>
              <a:spcAft>
                <a:spcPts val="0"/>
              </a:spcAft>
              <a:buClr>
                <a:srgbClr val="333399"/>
              </a:buClr>
            </a:pPr>
            <a:r>
              <a:rPr lang="en-US" altLang="zh-CN" sz="1400" dirty="0" smtClean="0">
                <a:solidFill>
                  <a:srgbClr val="000000"/>
                </a:solidFill>
                <a:latin typeface="宋体" panose="02010600030101010101" pitchFamily="2" charset="-122"/>
              </a:rPr>
              <a:t>	-  DVR</a:t>
            </a:r>
            <a:r>
              <a:rPr lang="zh-CN" altLang="en-US" sz="1400" dirty="0" smtClean="0">
                <a:solidFill>
                  <a:srgbClr val="000000"/>
                </a:solidFill>
                <a:latin typeface="宋体" panose="02010600030101010101" pitchFamily="2" charset="-122"/>
              </a:rPr>
              <a:t>在车辆着车后和熄火前，一直处于后台运行状态</a:t>
            </a:r>
            <a:endParaRPr lang="en-US" altLang="zh-CN" sz="1400" dirty="0" smtClean="0">
              <a:solidFill>
                <a:srgbClr val="000000"/>
              </a:solidFill>
              <a:latin typeface="宋体" panose="02010600030101010101" pitchFamily="2" charset="-122"/>
            </a:endParaRPr>
          </a:p>
          <a:p>
            <a:pPr marL="0" lvl="1" eaLnBrk="0" fontAlgn="auto">
              <a:lnSpc>
                <a:spcPct val="200000"/>
              </a:lnSpc>
              <a:spcBef>
                <a:spcPts val="0"/>
              </a:spcBef>
              <a:spcAft>
                <a:spcPts val="0"/>
              </a:spcAft>
              <a:buClr>
                <a:srgbClr val="333399"/>
              </a:buClr>
            </a:pPr>
            <a:r>
              <a:rPr lang="en-US" altLang="zh-CN" sz="1400" dirty="0" smtClean="0">
                <a:solidFill>
                  <a:srgbClr val="000000"/>
                </a:solidFill>
                <a:latin typeface="宋体" panose="02010600030101010101" pitchFamily="2" charset="-122"/>
              </a:rPr>
              <a:t>	-  </a:t>
            </a:r>
            <a:r>
              <a:rPr lang="zh-CN" altLang="en-US" sz="1400" dirty="0" smtClean="0">
                <a:solidFill>
                  <a:srgbClr val="000000"/>
                </a:solidFill>
                <a:latin typeface="宋体" panose="02010600030101010101" pitchFamily="2" charset="-122"/>
              </a:rPr>
              <a:t>显示屏右上角上有闪烁的小图标，提示</a:t>
            </a:r>
            <a:r>
              <a:rPr lang="en-US" altLang="zh-CN" sz="1400" dirty="0" smtClean="0">
                <a:solidFill>
                  <a:srgbClr val="000000"/>
                </a:solidFill>
                <a:latin typeface="宋体" panose="02010600030101010101" pitchFamily="2" charset="-122"/>
              </a:rPr>
              <a:t>DVR</a:t>
            </a:r>
            <a:r>
              <a:rPr lang="zh-CN" altLang="en-US" sz="1400" dirty="0" smtClean="0">
                <a:solidFill>
                  <a:srgbClr val="000000"/>
                </a:solidFill>
                <a:latin typeface="宋体" panose="02010600030101010101" pitchFamily="2" charset="-122"/>
              </a:rPr>
              <a:t>的运行状态</a:t>
            </a:r>
            <a:endParaRPr lang="en-US" altLang="zh-CN" sz="1400" dirty="0" smtClean="0">
              <a:solidFill>
                <a:srgbClr val="000000"/>
              </a:solidFill>
              <a:latin typeface="宋体" panose="02010600030101010101" pitchFamily="2" charset="-122"/>
            </a:endParaRPr>
          </a:p>
          <a:p>
            <a:pPr marL="0" lvl="1" eaLnBrk="0" fontAlgn="auto">
              <a:lnSpc>
                <a:spcPct val="200000"/>
              </a:lnSpc>
              <a:spcBef>
                <a:spcPts val="0"/>
              </a:spcBef>
              <a:spcAft>
                <a:spcPts val="0"/>
              </a:spcAft>
              <a:buClr>
                <a:srgbClr val="333399"/>
              </a:buClr>
            </a:pPr>
            <a:r>
              <a:rPr lang="en-US" altLang="zh-CN" sz="1400" dirty="0" smtClean="0">
                <a:solidFill>
                  <a:srgbClr val="000000"/>
                </a:solidFill>
                <a:latin typeface="宋体" panose="02010600030101010101" pitchFamily="2" charset="-122"/>
              </a:rPr>
              <a:t>	-  </a:t>
            </a:r>
            <a:r>
              <a:rPr lang="zh-CN" altLang="en-US" sz="1400" dirty="0" smtClean="0">
                <a:solidFill>
                  <a:srgbClr val="000000"/>
                </a:solidFill>
                <a:latin typeface="宋体" panose="02010600030101010101" pitchFamily="2" charset="-122"/>
              </a:rPr>
              <a:t>通过显示屏的触摸操作，可以调出已存储的视频菜单，点击可以进行回放</a:t>
            </a:r>
            <a:endParaRPr lang="en-US" altLang="zh-CN" sz="1400" dirty="0" smtClean="0">
              <a:solidFill>
                <a:srgbClr val="000000"/>
              </a:solidFill>
              <a:latin typeface="宋体" panose="02010600030101010101" pitchFamily="2" charset="-122"/>
            </a:endParaRPr>
          </a:p>
          <a:p>
            <a:pPr marL="0" lvl="1" eaLnBrk="0" fontAlgn="auto">
              <a:lnSpc>
                <a:spcPct val="200000"/>
              </a:lnSpc>
              <a:spcBef>
                <a:spcPts val="0"/>
              </a:spcBef>
              <a:spcAft>
                <a:spcPts val="0"/>
              </a:spcAft>
              <a:buClr>
                <a:srgbClr val="333399"/>
              </a:buClr>
            </a:pPr>
            <a:r>
              <a:rPr lang="en-US" altLang="zh-CN" sz="1400" dirty="0" smtClean="0">
                <a:solidFill>
                  <a:srgbClr val="000000"/>
                </a:solidFill>
                <a:latin typeface="宋体" panose="02010600030101010101" pitchFamily="2" charset="-122"/>
              </a:rPr>
              <a:t>	-  </a:t>
            </a:r>
            <a:r>
              <a:rPr lang="zh-CN" altLang="en-US" sz="1400" dirty="0" smtClean="0">
                <a:solidFill>
                  <a:srgbClr val="000000"/>
                </a:solidFill>
                <a:latin typeface="宋体" panose="02010600030101010101" pitchFamily="2" charset="-122"/>
              </a:rPr>
              <a:t>系统如果有独立</a:t>
            </a:r>
            <a:r>
              <a:rPr lang="en-US" altLang="zh-CN" sz="1400" dirty="0" smtClean="0">
                <a:solidFill>
                  <a:srgbClr val="000000"/>
                </a:solidFill>
                <a:latin typeface="宋体" panose="02010600030101010101" pitchFamily="2" charset="-122"/>
              </a:rPr>
              <a:t>USB</a:t>
            </a:r>
            <a:r>
              <a:rPr lang="zh-CN" altLang="en-US" sz="1400" dirty="0" smtClean="0">
                <a:solidFill>
                  <a:srgbClr val="000000"/>
                </a:solidFill>
                <a:latin typeface="宋体" panose="02010600030101010101" pitchFamily="2" charset="-122"/>
              </a:rPr>
              <a:t>接口引出，可以通过</a:t>
            </a:r>
            <a:r>
              <a:rPr lang="en-US" altLang="zh-CN" sz="1400" dirty="0" smtClean="0">
                <a:solidFill>
                  <a:srgbClr val="000000"/>
                </a:solidFill>
                <a:latin typeface="宋体" panose="02010600030101010101" pitchFamily="2" charset="-122"/>
              </a:rPr>
              <a:t>U</a:t>
            </a:r>
            <a:r>
              <a:rPr lang="zh-CN" altLang="en-US" sz="1400" dirty="0" smtClean="0">
                <a:solidFill>
                  <a:srgbClr val="000000"/>
                </a:solidFill>
                <a:latin typeface="宋体" panose="02010600030101010101" pitchFamily="2" charset="-122"/>
              </a:rPr>
              <a:t>盘将主机内保存的录像拷贝出来</a:t>
            </a:r>
            <a:endParaRPr lang="ko-KR" altLang="en-US" sz="1400" dirty="0" smtClean="0">
              <a:solidFill>
                <a:srgbClr val="000000"/>
              </a:solidFill>
              <a:latin typeface="宋体" panose="02010600030101010101" pitchFamily="2" charset="-122"/>
            </a:endParaRPr>
          </a:p>
          <a:p>
            <a:pPr marL="0" indent="0" algn="l" defTabSz="914400" eaLnBrk="0" fontAlgn="auto">
              <a:lnSpc>
                <a:spcPct val="200000"/>
              </a:lnSpc>
              <a:spcBef>
                <a:spcPts val="0"/>
              </a:spcBef>
              <a:spcAft>
                <a:spcPts val="0"/>
              </a:spcAft>
              <a:buFontTx/>
              <a:buNone/>
            </a:pPr>
            <a:endParaRPr lang="ko-KR" altLang="en-US" sz="1200" b="0" cap="none" dirty="0" smtClean="0">
              <a:solidFill>
                <a:srgbClr val="000000"/>
              </a:solidFill>
              <a:latin typeface="宋体" panose="02010600030101010101" pitchFamily="2" charset="-122"/>
              <a:ea typeface="宋体" panose="02010600030101010101" pitchFamily="2" charset="-122"/>
            </a:endParaRPr>
          </a:p>
          <a:p>
            <a:pPr marL="0" indent="0" algn="l" defTabSz="914400" eaLnBrk="0" fontAlgn="auto">
              <a:lnSpc>
                <a:spcPct val="200000"/>
              </a:lnSpc>
              <a:spcBef>
                <a:spcPts val="0"/>
              </a:spcBef>
              <a:spcAft>
                <a:spcPts val="0"/>
              </a:spcAft>
              <a:buFontTx/>
              <a:buNone/>
            </a:pPr>
            <a:endParaRPr lang="ko-KR" altLang="en-US" sz="1400" b="0" cap="none" dirty="0" smtClean="0">
              <a:solidFill>
                <a:srgbClr val="000000"/>
              </a:solidFill>
              <a:latin typeface="宋体" panose="02010600030101010101" pitchFamily="2" charset="-122"/>
              <a:ea typeface="宋体" panose="02010600030101010101" pitchFamily="2" charset="-122"/>
            </a:endParaRPr>
          </a:p>
        </p:txBody>
      </p:sp>
      <p:sp>
        <p:nvSpPr>
          <p:cNvPr id="3" name="TextBox 1"/>
          <p:cNvSpPr txBox="1"/>
          <p:nvPr/>
        </p:nvSpPr>
        <p:spPr>
          <a:xfrm>
            <a:off x="762000" y="4026158"/>
            <a:ext cx="6324600" cy="462280"/>
          </a:xfrm>
          <a:prstGeom prst="rect">
            <a:avLst/>
          </a:prstGeom>
          <a:noFill/>
          <a:ln w="9525">
            <a:noFill/>
          </a:ln>
        </p:spPr>
        <p:txBody>
          <a:bodyPr>
            <a:spAutoFit/>
          </a:bodyPr>
          <a:lstStyle/>
          <a:p>
            <a:r>
              <a:rPr lang="zh-CN" altLang="en-US" sz="2400" dirty="0">
                <a:latin typeface="+mn-ea"/>
                <a:ea typeface="+mn-ea"/>
              </a:rPr>
              <a:t>测试</a:t>
            </a:r>
            <a:r>
              <a:rPr lang="zh-CN" altLang="en-US" sz="2400" dirty="0" smtClean="0">
                <a:latin typeface="+mn-ea"/>
                <a:ea typeface="+mn-ea"/>
              </a:rPr>
              <a:t>要求</a:t>
            </a:r>
            <a:endParaRPr lang="zh-CN" altLang="en-US" sz="2400" dirty="0">
              <a:latin typeface="+mn-ea"/>
              <a:ea typeface="+mn-ea"/>
            </a:endParaRPr>
          </a:p>
        </p:txBody>
      </p:sp>
      <p:sp>
        <p:nvSpPr>
          <p:cNvPr id="5" name="文本框 1"/>
          <p:cNvSpPr txBox="1"/>
          <p:nvPr/>
        </p:nvSpPr>
        <p:spPr>
          <a:xfrm>
            <a:off x="762000" y="4653136"/>
            <a:ext cx="7565390" cy="369332"/>
          </a:xfrm>
          <a:prstGeom prst="rect">
            <a:avLst/>
          </a:prstGeom>
          <a:noFill/>
        </p:spPr>
        <p:txBody>
          <a:bodyPr vert="horz" wrap="square" lIns="91440" tIns="45720" rIns="91440" bIns="45720" numCol="1" anchor="t">
            <a:spAutoFit/>
          </a:bodyPr>
          <a:lstStyle/>
          <a:p>
            <a:pPr marL="0" indent="0" algn="l" defTabSz="914400" eaLnBrk="0" fontAlgn="base" latinLnBrk="0">
              <a:lnSpc>
                <a:spcPct val="100000"/>
              </a:lnSpc>
              <a:spcBef>
                <a:spcPts val="0"/>
              </a:spcBef>
              <a:spcAft>
                <a:spcPts val="0"/>
              </a:spcAft>
              <a:buFontTx/>
              <a:buNone/>
            </a:pPr>
            <a:r>
              <a:rPr lang="en-US" altLang="ko-KR" b="0" cap="none" dirty="0" err="1" smtClean="0">
                <a:solidFill>
                  <a:srgbClr val="FF0000"/>
                </a:solidFill>
                <a:latin typeface="宋体" panose="02010600030101010101" pitchFamily="2" charset="-122"/>
                <a:ea typeface="宋体" panose="02010600030101010101" pitchFamily="2" charset="-122"/>
              </a:rPr>
              <a:t>产品测试将严格按照客户</a:t>
            </a:r>
            <a:r>
              <a:rPr lang="zh-CN" altLang="en-US" b="0" cap="none" dirty="0" smtClean="0">
                <a:solidFill>
                  <a:srgbClr val="FF0000"/>
                </a:solidFill>
                <a:latin typeface="宋体" panose="02010600030101010101" pitchFamily="2" charset="-122"/>
                <a:ea typeface="宋体" panose="02010600030101010101" pitchFamily="2" charset="-122"/>
              </a:rPr>
              <a:t>产品定义书中</a:t>
            </a:r>
            <a:r>
              <a:rPr lang="en-US" altLang="ko-KR" b="0" cap="none" dirty="0" err="1" smtClean="0">
                <a:solidFill>
                  <a:srgbClr val="FF0000"/>
                </a:solidFill>
                <a:latin typeface="宋体" panose="02010600030101010101" pitchFamily="2" charset="-122"/>
                <a:ea typeface="宋体" panose="02010600030101010101" pitchFamily="2" charset="-122"/>
              </a:rPr>
              <a:t>要求进行</a:t>
            </a:r>
            <a:r>
              <a:rPr lang="zh-CN" altLang="en-US" sz="1400" dirty="0" smtClean="0">
                <a:latin typeface="宋体" panose="02010600030101010101" pitchFamily="2" charset="-122"/>
              </a:rPr>
              <a:t>。</a:t>
            </a:r>
            <a:endParaRPr lang="ko-KR" altLang="en-US" sz="1400" b="0" cap="none" dirty="0" smtClean="0">
              <a:latin typeface="宋体" panose="02010600030101010101" pitchFamily="2" charset="-122"/>
              <a:ea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0" y="304800"/>
            <a:ext cx="4450432" cy="461665"/>
          </a:xfrm>
          <a:prstGeom prst="rect">
            <a:avLst/>
          </a:prstGeom>
          <a:noFill/>
          <a:ln w="9525">
            <a:noFill/>
          </a:ln>
        </p:spPr>
        <p:txBody>
          <a:bodyPr wrap="square">
            <a:spAutoFit/>
          </a:bodyPr>
          <a:lstStyle/>
          <a:p>
            <a:r>
              <a:rPr lang="zh-CN" altLang="en-US" sz="2400" dirty="0">
                <a:latin typeface="+mn-ea"/>
                <a:ea typeface="+mn-ea"/>
              </a:rPr>
              <a:t>在线标定   标靶和摆放要求</a:t>
            </a:r>
            <a:endParaRPr lang="en-US" altLang="zh-CN" sz="2400" dirty="0">
              <a:latin typeface="+mn-ea"/>
              <a:ea typeface="+mn-ea"/>
            </a:endParaRPr>
          </a:p>
        </p:txBody>
      </p:sp>
      <p:pic>
        <p:nvPicPr>
          <p:cNvPr id="3" name="图片 2"/>
          <p:cNvPicPr>
            <a:picLocks noChangeAspect="1"/>
          </p:cNvPicPr>
          <p:nvPr/>
        </p:nvPicPr>
        <p:blipFill>
          <a:blip r:embed="rId2" cstate="print"/>
          <a:stretch>
            <a:fillRect/>
          </a:stretch>
        </p:blipFill>
        <p:spPr>
          <a:xfrm>
            <a:off x="835660" y="1111885"/>
            <a:ext cx="2453640" cy="4237990"/>
          </a:xfrm>
          <a:prstGeom prst="rect">
            <a:avLst/>
          </a:prstGeom>
        </p:spPr>
      </p:pic>
      <p:pic>
        <p:nvPicPr>
          <p:cNvPr id="4" name="图片 3"/>
          <p:cNvPicPr>
            <a:picLocks noChangeAspect="1"/>
          </p:cNvPicPr>
          <p:nvPr/>
        </p:nvPicPr>
        <p:blipFill>
          <a:blip r:embed="rId3" cstate="print"/>
          <a:stretch>
            <a:fillRect/>
          </a:stretch>
        </p:blipFill>
        <p:spPr>
          <a:xfrm>
            <a:off x="3656330" y="1395730"/>
            <a:ext cx="4641215" cy="3843020"/>
          </a:xfrm>
          <a:prstGeom prst="rect">
            <a:avLst/>
          </a:prstGeom>
        </p:spPr>
      </p:pic>
      <p:sp>
        <p:nvSpPr>
          <p:cNvPr id="5" name="文本框 4"/>
          <p:cNvSpPr txBox="1"/>
          <p:nvPr/>
        </p:nvSpPr>
        <p:spPr>
          <a:xfrm>
            <a:off x="1835784" y="5530215"/>
            <a:ext cx="1252855" cy="276860"/>
          </a:xfrm>
          <a:prstGeom prst="rect">
            <a:avLst/>
          </a:prstGeom>
          <a:noFill/>
        </p:spPr>
        <p:txBody>
          <a:bodyPr vert="horz" wrap="square" lIns="91440" tIns="45720" rIns="91440" bIns="45720" numCol="1" anchor="t">
            <a:spAutoFit/>
          </a:bodyPr>
          <a:lstStyle/>
          <a:p>
            <a:pPr marL="0" indent="0" algn="l" defTabSz="914400" eaLnBrk="0" fontAlgn="base" latinLnBrk="0">
              <a:lnSpc>
                <a:spcPct val="100000"/>
              </a:lnSpc>
              <a:spcBef>
                <a:spcPts val="0"/>
              </a:spcBef>
              <a:spcAft>
                <a:spcPts val="0"/>
              </a:spcAft>
              <a:buFontTx/>
              <a:buNone/>
            </a:pPr>
            <a:r>
              <a:rPr lang="en-US" altLang="ko-KR" sz="1200" b="0" cap="none" dirty="0" smtClean="0">
                <a:latin typeface="宋体" panose="02010600030101010101" pitchFamily="2" charset="-122"/>
                <a:ea typeface="宋体" panose="02010600030101010101" pitchFamily="2" charset="-122"/>
              </a:rPr>
              <a:t>标靶摆放图</a:t>
            </a:r>
            <a:endParaRPr lang="ko-KR" altLang="en-US" sz="1200" b="0" cap="none" dirty="0" smtClean="0">
              <a:latin typeface="宋体" panose="02010600030101010101" pitchFamily="2" charset="-122"/>
              <a:ea typeface="宋体" panose="02010600030101010101" pitchFamily="2" charset="-122"/>
            </a:endParaRPr>
          </a:p>
        </p:txBody>
      </p:sp>
      <p:sp>
        <p:nvSpPr>
          <p:cNvPr id="6" name="文本框 5"/>
          <p:cNvSpPr txBox="1"/>
          <p:nvPr/>
        </p:nvSpPr>
        <p:spPr>
          <a:xfrm>
            <a:off x="5332730" y="5530215"/>
            <a:ext cx="1623695" cy="276860"/>
          </a:xfrm>
          <a:prstGeom prst="rect">
            <a:avLst/>
          </a:prstGeom>
          <a:noFill/>
        </p:spPr>
        <p:txBody>
          <a:bodyPr vert="horz" wrap="square" lIns="91440" tIns="45720" rIns="91440" bIns="45720" numCol="1" anchor="t">
            <a:spAutoFit/>
          </a:bodyPr>
          <a:lstStyle/>
          <a:p>
            <a:pPr marL="0" indent="0" algn="l" defTabSz="914400" eaLnBrk="0" fontAlgn="base" latinLnBrk="0">
              <a:lnSpc>
                <a:spcPct val="100000"/>
              </a:lnSpc>
              <a:spcBef>
                <a:spcPts val="0"/>
              </a:spcBef>
              <a:spcAft>
                <a:spcPts val="0"/>
              </a:spcAft>
              <a:buFontTx/>
              <a:buNone/>
            </a:pPr>
            <a:r>
              <a:rPr lang="en-US" altLang="ko-KR" sz="1200" b="0" cap="none" dirty="0" smtClean="0">
                <a:latin typeface="宋体" panose="02010600030101010101" pitchFamily="2" charset="-122"/>
                <a:ea typeface="宋体" panose="02010600030101010101" pitchFamily="2" charset="-122"/>
              </a:rPr>
              <a:t>标定工位示意图</a:t>
            </a:r>
            <a:endParaRPr lang="ko-KR" altLang="en-US" sz="1200" b="0" cap="none" dirty="0" smtClean="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2209800" y="304800"/>
            <a:ext cx="3289935" cy="460375"/>
          </a:xfrm>
          <a:prstGeom prst="rect">
            <a:avLst/>
          </a:prstGeom>
          <a:noFill/>
          <a:ln w="9525">
            <a:noFill/>
          </a:ln>
        </p:spPr>
        <p:txBody>
          <a:bodyPr wrap="square">
            <a:spAutoFit/>
          </a:bodyPr>
          <a:lstStyle/>
          <a:p>
            <a:r>
              <a:rPr lang="zh-CN" altLang="en-US" sz="2400" dirty="0">
                <a:latin typeface="+mn-ea"/>
                <a:ea typeface="+mn-ea"/>
              </a:rPr>
              <a:t>在线标定   标定方法</a:t>
            </a:r>
            <a:endParaRPr lang="en-US" altLang="zh-CN" sz="2400" dirty="0">
              <a:latin typeface="+mn-ea"/>
              <a:ea typeface="+mn-ea"/>
            </a:endParaRPr>
          </a:p>
        </p:txBody>
      </p:sp>
      <p:sp>
        <p:nvSpPr>
          <p:cNvPr id="100" name="文本框 99"/>
          <p:cNvSpPr txBox="1"/>
          <p:nvPr/>
        </p:nvSpPr>
        <p:spPr>
          <a:xfrm>
            <a:off x="899160" y="888365"/>
            <a:ext cx="7397115" cy="645795"/>
          </a:xfrm>
          <a:prstGeom prst="rect">
            <a:avLst/>
          </a:prstGeom>
          <a:noFill/>
          <a:ln w="9525">
            <a:noFill/>
          </a:ln>
        </p:spPr>
        <p:txBody>
          <a:bodyPr vert="horz" wrap="square" lIns="91440" tIns="45720" rIns="91440" bIns="45720" numCol="1" anchor="t">
            <a:spAutoFit/>
          </a:bodyPr>
          <a:lstStyle/>
          <a:p>
            <a:pPr marL="171450" indent="-171450" algn="l" defTabSz="914400" eaLnBrk="0" fontAlgn="base" latinLnBrk="0">
              <a:lnSpc>
                <a:spcPct val="150000"/>
              </a:lnSpc>
              <a:spcBef>
                <a:spcPts val="0"/>
              </a:spcBef>
              <a:spcAft>
                <a:spcPts val="0"/>
              </a:spcAft>
              <a:buFont typeface="Wingdings" panose="05000000000000000000"/>
              <a:buChar char="l"/>
            </a:pPr>
            <a:r>
              <a:rPr lang="en-US" altLang="ko-KR" sz="1200" b="0" cap="none" dirty="0" smtClean="0">
                <a:latin typeface="宋体" panose="02010600030101010101" pitchFamily="2" charset="-122"/>
                <a:ea typeface="宋体" panose="02010600030101010101" pitchFamily="2" charset="-122"/>
              </a:rPr>
              <a:t>车辆标定流程</a:t>
            </a:r>
            <a:endParaRPr lang="ko-KR" altLang="en-US" sz="12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150000"/>
              </a:lnSpc>
              <a:spcBef>
                <a:spcPts val="0"/>
              </a:spcBef>
              <a:spcAft>
                <a:spcPts val="0"/>
              </a:spcAft>
              <a:buFontTx/>
              <a:buNone/>
            </a:pPr>
            <a:r>
              <a:rPr lang="en-US" altLang="ko-KR" sz="1200" b="0" cap="none" dirty="0" smtClean="0">
                <a:latin typeface="宋体" panose="02010600030101010101" pitchFamily="2" charset="-122"/>
                <a:ea typeface="宋体" panose="02010600030101010101" pitchFamily="2" charset="-122"/>
              </a:rPr>
              <a:t> - 在工位工作准备完成后，标定车辆的标定流程如下：</a:t>
            </a:r>
            <a:endParaRPr lang="ko-KR" altLang="en-US" sz="1200" b="0" cap="none" dirty="0" smtClean="0">
              <a:latin typeface="宋体" panose="02010600030101010101" pitchFamily="2" charset="-122"/>
              <a:ea typeface="宋体" panose="02010600030101010101" pitchFamily="2" charset="-122"/>
            </a:endParaRPr>
          </a:p>
        </p:txBody>
      </p:sp>
      <p:pic>
        <p:nvPicPr>
          <p:cNvPr id="4" name="图片 3"/>
          <p:cNvPicPr/>
          <p:nvPr/>
        </p:nvPicPr>
        <p:blipFill>
          <a:blip r:embed="rId2" cstate="print"/>
          <a:stretch>
            <a:fillRect/>
          </a:stretch>
        </p:blipFill>
        <p:spPr>
          <a:xfrm>
            <a:off x="4682490" y="1547495"/>
            <a:ext cx="1571625" cy="304800"/>
          </a:xfrm>
          <a:prstGeom prst="rect">
            <a:avLst/>
          </a:prstGeom>
          <a:noFill/>
          <a:ln w="9525">
            <a:noFill/>
          </a:ln>
        </p:spPr>
      </p:pic>
      <p:pic>
        <p:nvPicPr>
          <p:cNvPr id="101" name="图片 100"/>
          <p:cNvPicPr/>
          <p:nvPr/>
        </p:nvPicPr>
        <p:blipFill>
          <a:blip r:embed="rId3" cstate="print"/>
          <a:stretch>
            <a:fillRect/>
          </a:stretch>
        </p:blipFill>
        <p:spPr>
          <a:xfrm>
            <a:off x="4253865" y="1642745"/>
            <a:ext cx="428625" cy="114300"/>
          </a:xfrm>
          <a:prstGeom prst="rect">
            <a:avLst/>
          </a:prstGeom>
          <a:noFill/>
          <a:ln w="9525">
            <a:noFill/>
          </a:ln>
        </p:spPr>
      </p:pic>
      <p:pic>
        <p:nvPicPr>
          <p:cNvPr id="102" name="图片 101"/>
          <p:cNvPicPr/>
          <p:nvPr/>
        </p:nvPicPr>
        <p:blipFill>
          <a:blip r:embed="rId4" cstate="print"/>
          <a:stretch>
            <a:fillRect/>
          </a:stretch>
        </p:blipFill>
        <p:spPr>
          <a:xfrm>
            <a:off x="2691765" y="1547495"/>
            <a:ext cx="1562100" cy="304800"/>
          </a:xfrm>
          <a:prstGeom prst="rect">
            <a:avLst/>
          </a:prstGeom>
          <a:noFill/>
          <a:ln w="9525">
            <a:noFill/>
          </a:ln>
        </p:spPr>
      </p:pic>
      <p:pic>
        <p:nvPicPr>
          <p:cNvPr id="103" name="图片 102"/>
          <p:cNvPicPr/>
          <p:nvPr/>
        </p:nvPicPr>
        <p:blipFill>
          <a:blip r:embed="rId3" cstate="print"/>
          <a:stretch>
            <a:fillRect/>
          </a:stretch>
        </p:blipFill>
        <p:spPr>
          <a:xfrm>
            <a:off x="2263140" y="1642745"/>
            <a:ext cx="428625" cy="114300"/>
          </a:xfrm>
          <a:prstGeom prst="rect">
            <a:avLst/>
          </a:prstGeom>
          <a:noFill/>
          <a:ln w="9525">
            <a:noFill/>
          </a:ln>
        </p:spPr>
      </p:pic>
      <p:pic>
        <p:nvPicPr>
          <p:cNvPr id="104" name="图片 103"/>
          <p:cNvPicPr/>
          <p:nvPr/>
        </p:nvPicPr>
        <p:blipFill>
          <a:blip r:embed="rId5" cstate="print"/>
          <a:stretch>
            <a:fillRect/>
          </a:stretch>
        </p:blipFill>
        <p:spPr>
          <a:xfrm>
            <a:off x="1234440" y="1547495"/>
            <a:ext cx="1028700" cy="304800"/>
          </a:xfrm>
          <a:prstGeom prst="rect">
            <a:avLst/>
          </a:prstGeom>
          <a:noFill/>
          <a:ln w="9525">
            <a:noFill/>
          </a:ln>
        </p:spPr>
      </p:pic>
      <p:pic>
        <p:nvPicPr>
          <p:cNvPr id="5" name="图片 4"/>
          <p:cNvPicPr/>
          <p:nvPr/>
        </p:nvPicPr>
        <p:blipFill>
          <a:blip r:embed="rId3" cstate="print"/>
          <a:stretch>
            <a:fillRect/>
          </a:stretch>
        </p:blipFill>
        <p:spPr>
          <a:xfrm>
            <a:off x="6254115" y="1642745"/>
            <a:ext cx="428625" cy="114300"/>
          </a:xfrm>
          <a:prstGeom prst="rect">
            <a:avLst/>
          </a:prstGeom>
          <a:noFill/>
          <a:ln w="9525">
            <a:noFill/>
          </a:ln>
        </p:spPr>
      </p:pic>
      <p:pic>
        <p:nvPicPr>
          <p:cNvPr id="106" name="图片 105"/>
          <p:cNvPicPr/>
          <p:nvPr/>
        </p:nvPicPr>
        <p:blipFill>
          <a:blip r:embed="rId6" cstate="print"/>
          <a:stretch>
            <a:fillRect/>
          </a:stretch>
        </p:blipFill>
        <p:spPr>
          <a:xfrm>
            <a:off x="3061335" y="2082165"/>
            <a:ext cx="895350" cy="323850"/>
          </a:xfrm>
          <a:prstGeom prst="rect">
            <a:avLst/>
          </a:prstGeom>
          <a:noFill/>
          <a:ln w="9525">
            <a:noFill/>
          </a:ln>
        </p:spPr>
      </p:pic>
      <p:pic>
        <p:nvPicPr>
          <p:cNvPr id="107" name="图片 106"/>
          <p:cNvPicPr/>
          <p:nvPr/>
        </p:nvPicPr>
        <p:blipFill>
          <a:blip r:embed="rId3" cstate="print"/>
          <a:stretch>
            <a:fillRect/>
          </a:stretch>
        </p:blipFill>
        <p:spPr>
          <a:xfrm>
            <a:off x="3956685" y="2196465"/>
            <a:ext cx="428625" cy="104775"/>
          </a:xfrm>
          <a:prstGeom prst="rect">
            <a:avLst/>
          </a:prstGeom>
          <a:noFill/>
          <a:ln w="9525">
            <a:noFill/>
          </a:ln>
        </p:spPr>
      </p:pic>
      <p:pic>
        <p:nvPicPr>
          <p:cNvPr id="108" name="图片 107"/>
          <p:cNvPicPr/>
          <p:nvPr/>
        </p:nvPicPr>
        <p:blipFill>
          <a:blip r:embed="rId7" cstate="print"/>
          <a:stretch>
            <a:fillRect/>
          </a:stretch>
        </p:blipFill>
        <p:spPr>
          <a:xfrm>
            <a:off x="1280160" y="2082165"/>
            <a:ext cx="1352550" cy="323850"/>
          </a:xfrm>
          <a:prstGeom prst="rect">
            <a:avLst/>
          </a:prstGeom>
          <a:noFill/>
          <a:ln w="9525">
            <a:noFill/>
          </a:ln>
        </p:spPr>
      </p:pic>
      <p:pic>
        <p:nvPicPr>
          <p:cNvPr id="109" name="图片 108"/>
          <p:cNvPicPr/>
          <p:nvPr/>
        </p:nvPicPr>
        <p:blipFill>
          <a:blip r:embed="rId3" cstate="print"/>
          <a:stretch>
            <a:fillRect/>
          </a:stretch>
        </p:blipFill>
        <p:spPr>
          <a:xfrm>
            <a:off x="7711440" y="1647825"/>
            <a:ext cx="428625" cy="114300"/>
          </a:xfrm>
          <a:prstGeom prst="rect">
            <a:avLst/>
          </a:prstGeom>
          <a:noFill/>
          <a:ln w="9525">
            <a:noFill/>
          </a:ln>
        </p:spPr>
      </p:pic>
      <p:pic>
        <p:nvPicPr>
          <p:cNvPr id="110" name="图片 109"/>
          <p:cNvPicPr/>
          <p:nvPr/>
        </p:nvPicPr>
        <p:blipFill>
          <a:blip r:embed="rId8" cstate="print"/>
          <a:stretch>
            <a:fillRect/>
          </a:stretch>
        </p:blipFill>
        <p:spPr>
          <a:xfrm>
            <a:off x="6682740" y="1557020"/>
            <a:ext cx="1028700" cy="295275"/>
          </a:xfrm>
          <a:prstGeom prst="rect">
            <a:avLst/>
          </a:prstGeom>
          <a:noFill/>
          <a:ln w="9525">
            <a:noFill/>
          </a:ln>
        </p:spPr>
      </p:pic>
      <p:pic>
        <p:nvPicPr>
          <p:cNvPr id="6" name="图片 5"/>
          <p:cNvPicPr/>
          <p:nvPr/>
        </p:nvPicPr>
        <p:blipFill>
          <a:blip r:embed="rId9" cstate="print"/>
          <a:stretch>
            <a:fillRect/>
          </a:stretch>
        </p:blipFill>
        <p:spPr>
          <a:xfrm>
            <a:off x="4385310" y="2087245"/>
            <a:ext cx="1028700" cy="323850"/>
          </a:xfrm>
          <a:prstGeom prst="rect">
            <a:avLst/>
          </a:prstGeom>
          <a:noFill/>
          <a:ln w="9525">
            <a:noFill/>
          </a:ln>
        </p:spPr>
      </p:pic>
      <p:sp>
        <p:nvSpPr>
          <p:cNvPr id="112" name="文本框 111"/>
          <p:cNvSpPr txBox="1"/>
          <p:nvPr/>
        </p:nvSpPr>
        <p:spPr>
          <a:xfrm>
            <a:off x="869315" y="2386330"/>
            <a:ext cx="3903345" cy="3693319"/>
          </a:xfrm>
          <a:prstGeom prst="rect">
            <a:avLst/>
          </a:prstGeom>
          <a:noFill/>
          <a:ln w="9525">
            <a:noFill/>
          </a:ln>
        </p:spPr>
        <p:txBody>
          <a:bodyPr vert="horz" wrap="square" lIns="91440" tIns="45720" rIns="91440" bIns="45720" numCol="1" anchor="t">
            <a:spAutoFit/>
          </a:bodyPr>
          <a:lstStyle/>
          <a:p>
            <a:pPr marL="0" indent="0" algn="l" defTabSz="914400" eaLnBrk="0" fontAlgn="base" latinLnBrk="0">
              <a:lnSpc>
                <a:spcPct val="150000"/>
              </a:lnSpc>
              <a:spcBef>
                <a:spcPts val="0"/>
              </a:spcBef>
              <a:spcAft>
                <a:spcPts val="0"/>
              </a:spcAft>
              <a:buFontTx/>
              <a:buNone/>
            </a:pPr>
            <a:r>
              <a:rPr lang="en-US" altLang="ko-KR" sz="1200" b="0" cap="none" dirty="0" smtClean="0">
                <a:latin typeface="宋体" panose="02010600030101010101" pitchFamily="2" charset="-122"/>
                <a:ea typeface="宋体" panose="02010600030101010101" pitchFamily="2" charset="-122"/>
              </a:rPr>
              <a:t>  - 标定操作过程中，车辆可启动发动机。</a:t>
            </a:r>
            <a:endParaRPr lang="ko-KR" altLang="en-US" sz="12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150000"/>
              </a:lnSpc>
              <a:spcBef>
                <a:spcPts val="0"/>
              </a:spcBef>
              <a:spcAft>
                <a:spcPts val="0"/>
              </a:spcAft>
              <a:buFontTx/>
              <a:buNone/>
            </a:pPr>
            <a:r>
              <a:rPr lang="en-US" altLang="ko-KR" sz="1200" b="0" cap="none" dirty="0" smtClean="0">
                <a:latin typeface="宋体" panose="02010600030101010101" pitchFamily="2" charset="-122"/>
                <a:ea typeface="宋体" panose="02010600030101010101" pitchFamily="2" charset="-122"/>
              </a:rPr>
              <a:t>  </a:t>
            </a:r>
            <a:endParaRPr lang="ko-KR" altLang="en-US" sz="1200" b="0" cap="none" dirty="0" smtClean="0">
              <a:latin typeface="宋体" panose="02010600030101010101" pitchFamily="2" charset="-122"/>
              <a:ea typeface="宋体" panose="02010600030101010101" pitchFamily="2" charset="-122"/>
            </a:endParaRPr>
          </a:p>
          <a:p>
            <a:pPr marL="171450" indent="-171450" algn="l" defTabSz="914400" eaLnBrk="0" fontAlgn="base" latinLnBrk="0">
              <a:lnSpc>
                <a:spcPct val="150000"/>
              </a:lnSpc>
              <a:spcBef>
                <a:spcPts val="0"/>
              </a:spcBef>
              <a:spcAft>
                <a:spcPts val="0"/>
              </a:spcAft>
              <a:buFont typeface="Wingdings" panose="05000000000000000000"/>
              <a:buChar char="l"/>
            </a:pPr>
            <a:r>
              <a:rPr lang="en-US" altLang="ko-KR" sz="1200" b="0" cap="none" dirty="0" err="1" smtClean="0">
                <a:latin typeface="宋体" panose="02010600030101010101" pitchFamily="2" charset="-122"/>
                <a:ea typeface="宋体" panose="02010600030101010101" pitchFamily="2" charset="-122"/>
              </a:rPr>
              <a:t>全景系统一键标定标定流程</a:t>
            </a:r>
            <a:r>
              <a:rPr lang="en-US" altLang="ko-KR" sz="1200" b="0" cap="none" dirty="0" smtClean="0">
                <a:latin typeface="宋体" panose="02010600030101010101" pitchFamily="2" charset="-122"/>
                <a:ea typeface="宋体" panose="02010600030101010101" pitchFamily="2" charset="-122"/>
              </a:rPr>
              <a:t> </a:t>
            </a:r>
            <a:r>
              <a:rPr lang="en-US" altLang="ko-KR" sz="1200" b="0" cap="none" dirty="0" err="1" smtClean="0">
                <a:latin typeface="宋体" panose="02010600030101010101" pitchFamily="2" charset="-122"/>
                <a:ea typeface="宋体" panose="02010600030101010101" pitchFamily="2" charset="-122"/>
              </a:rPr>
              <a:t>前置条件：屏幕上标定图清晰，并且可见到完整的标定图</a:t>
            </a:r>
            <a:r>
              <a:rPr lang="en-US" altLang="ko-KR" sz="1200" b="0" cap="none" dirty="0" smtClean="0">
                <a:latin typeface="宋体" panose="02010600030101010101" pitchFamily="2" charset="-122"/>
                <a:ea typeface="宋体" panose="02010600030101010101" pitchFamily="2" charset="-122"/>
              </a:rPr>
              <a:t>； </a:t>
            </a:r>
            <a:r>
              <a:rPr lang="en-US" altLang="ko-KR" sz="1200" b="0" cap="none" dirty="0" err="1" smtClean="0">
                <a:latin typeface="宋体" panose="02010600030101010101" pitchFamily="2" charset="-122"/>
                <a:ea typeface="宋体" panose="02010600030101010101" pitchFamily="2" charset="-122"/>
              </a:rPr>
              <a:t>执行规定动作进入一键标定界面，输入密码</a:t>
            </a:r>
            <a:r>
              <a:rPr lang="en-US" altLang="ko-KR" sz="1200" b="0" cap="none" dirty="0" smtClean="0">
                <a:latin typeface="宋体" panose="02010600030101010101" pitchFamily="2" charset="-122"/>
                <a:ea typeface="宋体" panose="02010600030101010101" pitchFamily="2" charset="-122"/>
              </a:rPr>
              <a:t>。系统自动进入标定程序；</a:t>
            </a:r>
            <a:endParaRPr lang="ko-KR" altLang="en-US" sz="12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150000"/>
              </a:lnSpc>
              <a:spcBef>
                <a:spcPts val="0"/>
              </a:spcBef>
              <a:spcAft>
                <a:spcPts val="0"/>
              </a:spcAft>
              <a:buFontTx/>
              <a:buNone/>
            </a:pPr>
            <a:r>
              <a:rPr lang="en-US" altLang="ko-KR" sz="1200" b="0" cap="none" dirty="0" err="1" smtClean="0">
                <a:latin typeface="宋体" panose="02010600030101010101" pitchFamily="2" charset="-122"/>
                <a:ea typeface="宋体" panose="02010600030101010101" pitchFamily="2" charset="-122"/>
              </a:rPr>
              <a:t>系统进入自动标定后，屏幕上会显示四分立界面，并依次显示各摄像头标定进度和成功与否</a:t>
            </a:r>
            <a:r>
              <a:rPr lang="en-US" altLang="ko-KR" sz="1200" b="0" cap="none" dirty="0" smtClean="0">
                <a:latin typeface="宋体" panose="02010600030101010101" pitchFamily="2" charset="-122"/>
                <a:ea typeface="宋体" panose="02010600030101010101" pitchFamily="2" charset="-122"/>
              </a:rPr>
              <a:t>：  </a:t>
            </a:r>
            <a:r>
              <a:rPr lang="en-US" altLang="ko-KR" sz="1200" b="0" cap="none" dirty="0" err="1" smtClean="0">
                <a:latin typeface="宋体" panose="02010600030101010101" pitchFamily="2" charset="-122"/>
                <a:ea typeface="宋体" panose="02010600030101010101" pitchFamily="2" charset="-122"/>
              </a:rPr>
              <a:t>系统标定成功后会自动重启，重启后显示类似如图界面</a:t>
            </a:r>
            <a:endParaRPr lang="ko-KR" altLang="en-US" sz="12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150000"/>
              </a:lnSpc>
              <a:spcBef>
                <a:spcPts val="0"/>
              </a:spcBef>
              <a:spcAft>
                <a:spcPts val="0"/>
              </a:spcAft>
              <a:buFontTx/>
              <a:buNone/>
            </a:pPr>
            <a:endParaRPr lang="ko-KR" altLang="en-US" sz="1200" b="0" cap="none" dirty="0" smtClean="0">
              <a:latin typeface="宋体" panose="02010600030101010101" pitchFamily="2" charset="-122"/>
              <a:ea typeface="宋体" panose="02010600030101010101" pitchFamily="2" charset="-122"/>
            </a:endParaRPr>
          </a:p>
          <a:p>
            <a:pPr marL="171450" indent="-171450" algn="l" defTabSz="914400" eaLnBrk="0" fontAlgn="base" latinLnBrk="0">
              <a:lnSpc>
                <a:spcPct val="150000"/>
              </a:lnSpc>
              <a:spcBef>
                <a:spcPts val="0"/>
              </a:spcBef>
              <a:spcAft>
                <a:spcPts val="0"/>
              </a:spcAft>
              <a:buFont typeface="Wingdings" panose="05000000000000000000"/>
              <a:buChar char="l"/>
            </a:pPr>
            <a:r>
              <a:rPr lang="en-US" altLang="ko-KR" sz="1200" b="0" cap="none" dirty="0" err="1" smtClean="0">
                <a:latin typeface="宋体" panose="02010600030101010101" pitchFamily="2" charset="-122"/>
                <a:ea typeface="宋体" panose="02010600030101010101" pitchFamily="2" charset="-122"/>
              </a:rPr>
              <a:t>正常情况下，从车辆驶上标定工位到完成标定</a:t>
            </a:r>
            <a:r>
              <a:rPr lang="en-US" altLang="ko-KR" sz="1200" b="0" cap="none" dirty="0" smtClean="0">
                <a:latin typeface="宋体" panose="02010600030101010101" pitchFamily="2" charset="-122"/>
                <a:ea typeface="宋体" panose="02010600030101010101" pitchFamily="2" charset="-122"/>
              </a:rPr>
              <a:t>，</a:t>
            </a:r>
            <a:r>
              <a:rPr lang="zh-CN" altLang="en-US" sz="1200" b="0" cap="none" dirty="0" smtClean="0">
                <a:latin typeface="宋体" panose="02010600030101010101" pitchFamily="2" charset="-122"/>
                <a:ea typeface="宋体" panose="02010600030101010101" pitchFamily="2" charset="-122"/>
              </a:rPr>
              <a:t>标定时间一分钟以内完成。</a:t>
            </a:r>
            <a:endParaRPr lang="ko-KR" altLang="en-US" sz="1200" b="0" cap="none" dirty="0" smtClean="0">
              <a:latin typeface="宋体" panose="02010600030101010101" pitchFamily="2" charset="-122"/>
              <a:ea typeface="宋体" panose="02010600030101010101" pitchFamily="2" charset="-122"/>
            </a:endParaRPr>
          </a:p>
        </p:txBody>
      </p:sp>
      <p:pic>
        <p:nvPicPr>
          <p:cNvPr id="7" name="图片 6"/>
          <p:cNvPicPr/>
          <p:nvPr/>
        </p:nvPicPr>
        <p:blipFill>
          <a:blip r:embed="rId10" cstate="print"/>
          <a:stretch>
            <a:fillRect/>
          </a:stretch>
        </p:blipFill>
        <p:spPr>
          <a:xfrm>
            <a:off x="5115560" y="2785110"/>
            <a:ext cx="1567180" cy="1288415"/>
          </a:xfrm>
          <a:prstGeom prst="rect">
            <a:avLst/>
          </a:prstGeom>
          <a:noFill/>
          <a:ln w="9525">
            <a:noFill/>
          </a:ln>
        </p:spPr>
      </p:pic>
      <p:sp>
        <p:nvSpPr>
          <p:cNvPr id="113" name="文本框 112"/>
          <p:cNvSpPr txBox="1"/>
          <p:nvPr/>
        </p:nvSpPr>
        <p:spPr>
          <a:xfrm>
            <a:off x="2032000" y="596265"/>
            <a:ext cx="5080000" cy="521970"/>
          </a:xfrm>
          <a:prstGeom prst="rect">
            <a:avLst/>
          </a:prstGeom>
          <a:noFill/>
          <a:ln w="9525">
            <a:noFill/>
          </a:ln>
        </p:spPr>
        <p:txBody>
          <a:bodyPr>
            <a:spAutoFit/>
          </a:bodyPr>
          <a:lstStyle/>
          <a:p>
            <a:pPr indent="355600"/>
            <a:r>
              <a:rPr lang="en-US" altLang="zh-CN" sz="1400">
                <a:latin typeface="宋体" panose="02010600030101010101" pitchFamily="2" charset="-122"/>
                <a:ea typeface="宋体" panose="02010600030101010101" pitchFamily="2" charset="-122"/>
                <a:cs typeface="宋体" panose="02010600030101010101" pitchFamily="2" charset="-122"/>
              </a:rPr>
              <a:t>
 </a:t>
            </a:r>
            <a:endParaRPr lang="zh-CN" altLang="en-US"/>
          </a:p>
        </p:txBody>
      </p:sp>
      <p:pic>
        <p:nvPicPr>
          <p:cNvPr id="9" name="图片 8"/>
          <p:cNvPicPr/>
          <p:nvPr/>
        </p:nvPicPr>
        <p:blipFill>
          <a:blip r:embed="rId11" cstate="print"/>
          <a:stretch>
            <a:fillRect/>
          </a:stretch>
        </p:blipFill>
        <p:spPr>
          <a:xfrm>
            <a:off x="6905625" y="2785110"/>
            <a:ext cx="1562100" cy="1288415"/>
          </a:xfrm>
          <a:prstGeom prst="rect">
            <a:avLst/>
          </a:prstGeom>
          <a:noFill/>
          <a:ln w="9525">
            <a:noFill/>
          </a:ln>
        </p:spPr>
      </p:pic>
      <p:pic>
        <p:nvPicPr>
          <p:cNvPr id="10" name="图片 9"/>
          <p:cNvPicPr/>
          <p:nvPr/>
        </p:nvPicPr>
        <p:blipFill>
          <a:blip r:embed="rId12" cstate="print"/>
          <a:stretch>
            <a:fillRect/>
          </a:stretch>
        </p:blipFill>
        <p:spPr>
          <a:xfrm>
            <a:off x="5115560" y="4600575"/>
            <a:ext cx="1567180" cy="1153160"/>
          </a:xfrm>
          <a:prstGeom prst="rect">
            <a:avLst/>
          </a:prstGeom>
          <a:noFill/>
          <a:ln w="9525">
            <a:noFill/>
          </a:ln>
        </p:spPr>
      </p:pic>
      <p:pic>
        <p:nvPicPr>
          <p:cNvPr id="11" name="图片 10"/>
          <p:cNvPicPr/>
          <p:nvPr/>
        </p:nvPicPr>
        <p:blipFill>
          <a:blip r:embed="rId13" cstate="print"/>
          <a:stretch>
            <a:fillRect/>
          </a:stretch>
        </p:blipFill>
        <p:spPr>
          <a:xfrm>
            <a:off x="6905625" y="4600575"/>
            <a:ext cx="1562100" cy="1153160"/>
          </a:xfrm>
          <a:prstGeom prst="rect">
            <a:avLst/>
          </a:prstGeom>
          <a:noFill/>
          <a:ln w="9525">
            <a:noFill/>
          </a:ln>
        </p:spPr>
      </p:pic>
      <p:pic>
        <p:nvPicPr>
          <p:cNvPr id="13" name="图片 12"/>
          <p:cNvPicPr/>
          <p:nvPr/>
        </p:nvPicPr>
        <p:blipFill>
          <a:blip r:embed="rId3" cstate="print"/>
          <a:stretch>
            <a:fillRect/>
          </a:stretch>
        </p:blipFill>
        <p:spPr>
          <a:xfrm>
            <a:off x="2632710" y="2186940"/>
            <a:ext cx="428625" cy="114300"/>
          </a:xfrm>
          <a:prstGeom prst="rect">
            <a:avLst/>
          </a:prstGeom>
          <a:noFill/>
          <a:ln w="9525">
            <a:noFill/>
          </a:ln>
        </p:spPr>
      </p:pic>
      <p:sp>
        <p:nvSpPr>
          <p:cNvPr id="14" name="文本框 13"/>
          <p:cNvSpPr txBox="1"/>
          <p:nvPr/>
        </p:nvSpPr>
        <p:spPr>
          <a:xfrm>
            <a:off x="5334000" y="4160520"/>
            <a:ext cx="1219835" cy="276860"/>
          </a:xfrm>
          <a:prstGeom prst="rect">
            <a:avLst/>
          </a:prstGeom>
          <a:noFill/>
        </p:spPr>
        <p:txBody>
          <a:bodyPr vert="horz" wrap="square" lIns="91440" tIns="45720" rIns="91440" bIns="45720" numCol="1" anchor="t">
            <a:spAutoFit/>
          </a:bodyPr>
          <a:lstStyle/>
          <a:p>
            <a:pPr marL="0" indent="0" algn="l" defTabSz="914400" eaLnBrk="0" fontAlgn="base" latinLnBrk="0">
              <a:lnSpc>
                <a:spcPct val="100000"/>
              </a:lnSpc>
              <a:spcBef>
                <a:spcPts val="0"/>
              </a:spcBef>
              <a:spcAft>
                <a:spcPts val="0"/>
              </a:spcAft>
              <a:buFontTx/>
              <a:buNone/>
            </a:pPr>
            <a:r>
              <a:rPr lang="en-US" altLang="ko-KR" sz="1200" b="0" cap="none" dirty="0" smtClean="0">
                <a:latin typeface="宋体" panose="02010600030101010101" pitchFamily="2" charset="-122"/>
                <a:ea typeface="宋体" panose="02010600030101010101" pitchFamily="2" charset="-122"/>
              </a:rPr>
              <a:t>进入标定界面</a:t>
            </a:r>
            <a:endParaRPr lang="ko-KR" altLang="en-US" sz="1200" b="0" cap="none" dirty="0" smtClean="0">
              <a:latin typeface="宋体" panose="02010600030101010101" pitchFamily="2" charset="-122"/>
              <a:ea typeface="宋体" panose="02010600030101010101" pitchFamily="2" charset="-122"/>
            </a:endParaRPr>
          </a:p>
        </p:txBody>
      </p:sp>
      <p:sp>
        <p:nvSpPr>
          <p:cNvPr id="15" name="文本框 14"/>
          <p:cNvSpPr txBox="1"/>
          <p:nvPr/>
        </p:nvSpPr>
        <p:spPr>
          <a:xfrm>
            <a:off x="7076440" y="4160520"/>
            <a:ext cx="1219835" cy="276860"/>
          </a:xfrm>
          <a:prstGeom prst="rect">
            <a:avLst/>
          </a:prstGeom>
          <a:noFill/>
        </p:spPr>
        <p:txBody>
          <a:bodyPr vert="horz" wrap="square" lIns="91440" tIns="45720" rIns="91440" bIns="45720" numCol="1" anchor="t">
            <a:spAutoFit/>
          </a:bodyPr>
          <a:lstStyle/>
          <a:p>
            <a:pPr marL="0" indent="0" algn="l" defTabSz="914400" eaLnBrk="0" fontAlgn="base" latinLnBrk="0">
              <a:lnSpc>
                <a:spcPct val="100000"/>
              </a:lnSpc>
              <a:spcBef>
                <a:spcPts val="0"/>
              </a:spcBef>
              <a:spcAft>
                <a:spcPts val="0"/>
              </a:spcAft>
              <a:buFontTx/>
              <a:buNone/>
            </a:pPr>
            <a:r>
              <a:rPr lang="en-US" altLang="ko-KR" sz="1200" b="0" cap="none" dirty="0" smtClean="0">
                <a:latin typeface="宋体" panose="02010600030101010101" pitchFamily="2" charset="-122"/>
                <a:ea typeface="宋体" panose="02010600030101010101" pitchFamily="2" charset="-122"/>
              </a:rPr>
              <a:t>依次进行标定</a:t>
            </a:r>
            <a:endParaRPr lang="ko-KR" altLang="en-US" sz="1200" b="0" cap="none" dirty="0" smtClean="0">
              <a:latin typeface="宋体" panose="02010600030101010101" pitchFamily="2" charset="-122"/>
              <a:ea typeface="宋体" panose="02010600030101010101" pitchFamily="2" charset="-122"/>
            </a:endParaRPr>
          </a:p>
        </p:txBody>
      </p:sp>
      <p:sp>
        <p:nvSpPr>
          <p:cNvPr id="16" name="文本框 15"/>
          <p:cNvSpPr txBox="1"/>
          <p:nvPr/>
        </p:nvSpPr>
        <p:spPr>
          <a:xfrm>
            <a:off x="5334000" y="5880735"/>
            <a:ext cx="1219835" cy="276860"/>
          </a:xfrm>
          <a:prstGeom prst="rect">
            <a:avLst/>
          </a:prstGeom>
          <a:noFill/>
        </p:spPr>
        <p:txBody>
          <a:bodyPr vert="horz" wrap="square" lIns="91440" tIns="45720" rIns="91440" bIns="45720" numCol="1" anchor="t">
            <a:spAutoFit/>
          </a:bodyPr>
          <a:lstStyle/>
          <a:p>
            <a:pPr marL="0" indent="0" algn="l" defTabSz="914400" eaLnBrk="0" fontAlgn="base" latinLnBrk="0">
              <a:lnSpc>
                <a:spcPct val="100000"/>
              </a:lnSpc>
              <a:spcBef>
                <a:spcPts val="0"/>
              </a:spcBef>
              <a:spcAft>
                <a:spcPts val="0"/>
              </a:spcAft>
              <a:buFontTx/>
              <a:buNone/>
            </a:pPr>
            <a:r>
              <a:rPr lang="en-US" altLang="ko-KR" sz="1200" b="0" cap="none" dirty="0" smtClean="0">
                <a:latin typeface="宋体" panose="02010600030101010101" pitchFamily="2" charset="-122"/>
                <a:ea typeface="宋体" panose="02010600030101010101" pitchFamily="2" charset="-122"/>
              </a:rPr>
              <a:t>标定计算中</a:t>
            </a:r>
            <a:endParaRPr lang="ko-KR" altLang="en-US" sz="1200" b="0" cap="none" dirty="0" smtClean="0">
              <a:latin typeface="宋体" panose="02010600030101010101" pitchFamily="2" charset="-122"/>
              <a:ea typeface="宋体" panose="02010600030101010101" pitchFamily="2" charset="-122"/>
            </a:endParaRPr>
          </a:p>
        </p:txBody>
      </p:sp>
      <p:sp>
        <p:nvSpPr>
          <p:cNvPr id="17" name="文本框 16"/>
          <p:cNvSpPr txBox="1"/>
          <p:nvPr/>
        </p:nvSpPr>
        <p:spPr>
          <a:xfrm>
            <a:off x="7076440" y="5880735"/>
            <a:ext cx="1219835" cy="276860"/>
          </a:xfrm>
          <a:prstGeom prst="rect">
            <a:avLst/>
          </a:prstGeom>
          <a:noFill/>
        </p:spPr>
        <p:txBody>
          <a:bodyPr vert="horz" wrap="square" lIns="91440" tIns="45720" rIns="91440" bIns="45720" numCol="1" anchor="t">
            <a:spAutoFit/>
          </a:bodyPr>
          <a:lstStyle/>
          <a:p>
            <a:pPr marL="0" indent="0" algn="l" defTabSz="914400" eaLnBrk="0" fontAlgn="base" latinLnBrk="0">
              <a:lnSpc>
                <a:spcPct val="100000"/>
              </a:lnSpc>
              <a:spcBef>
                <a:spcPts val="0"/>
              </a:spcBef>
              <a:spcAft>
                <a:spcPts val="0"/>
              </a:spcAft>
              <a:buFontTx/>
              <a:buNone/>
            </a:pPr>
            <a:r>
              <a:rPr lang="en-US" altLang="ko-KR" sz="1200" b="0" cap="none" dirty="0" smtClean="0">
                <a:latin typeface="宋体" panose="02010600030101010101" pitchFamily="2" charset="-122"/>
                <a:ea typeface="宋体" panose="02010600030101010101" pitchFamily="2" charset="-122"/>
              </a:rPr>
              <a:t>标定完成界面</a:t>
            </a:r>
            <a:endParaRPr lang="ko-KR" altLang="en-US" sz="1200" b="0" cap="none" dirty="0" smtClean="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ext Box 2"/>
          <p:cNvSpPr txBox="1">
            <a:spLocks noChangeArrowheads="1"/>
          </p:cNvSpPr>
          <p:nvPr/>
        </p:nvSpPr>
        <p:spPr bwMode="auto">
          <a:xfrm>
            <a:off x="2122489" y="188913"/>
            <a:ext cx="3676650" cy="519112"/>
          </a:xfrm>
          <a:prstGeom prst="rect">
            <a:avLst/>
          </a:prstGeom>
          <a:noFill/>
          <a:ln w="9525">
            <a:noFill/>
            <a:miter lim="800000"/>
          </a:ln>
        </p:spPr>
        <p:txBody>
          <a:bodyPr wrap="square">
            <a:spAutoFit/>
          </a:bodyPr>
          <a:lstStyle/>
          <a:p>
            <a:pPr algn="just">
              <a:spcBef>
                <a:spcPct val="50000"/>
              </a:spcBef>
            </a:pPr>
            <a:r>
              <a:rPr lang="zh-CN" altLang="en-US" sz="2800" b="0" dirty="0" smtClean="0">
                <a:solidFill>
                  <a:srgbClr val="003399"/>
                </a:solidFill>
              </a:rPr>
              <a:t>项目</a:t>
            </a:r>
            <a:r>
              <a:rPr lang="zh-CN" altLang="en-US" sz="2800" b="0" dirty="0">
                <a:solidFill>
                  <a:srgbClr val="003399"/>
                </a:solidFill>
              </a:rPr>
              <a:t>小组成员</a:t>
            </a:r>
          </a:p>
        </p:txBody>
      </p:sp>
      <p:sp>
        <p:nvSpPr>
          <p:cNvPr id="81922" name="Rectangle 3"/>
          <p:cNvSpPr>
            <a:spLocks noChangeArrowheads="1"/>
          </p:cNvSpPr>
          <p:nvPr/>
        </p:nvSpPr>
        <p:spPr bwMode="auto">
          <a:xfrm>
            <a:off x="0" y="1243013"/>
            <a:ext cx="9144000" cy="0"/>
          </a:xfrm>
          <a:prstGeom prst="rect">
            <a:avLst/>
          </a:prstGeom>
          <a:noFill/>
          <a:ln w="9525">
            <a:noFill/>
            <a:miter lim="800000"/>
          </a:ln>
        </p:spPr>
        <p:txBody>
          <a:bodyPr wrap="none" anchor="ctr">
            <a:spAutoFit/>
          </a:bodyPr>
          <a:lstStyle/>
          <a:p>
            <a:pPr eaLnBrk="0" hangingPunct="0"/>
            <a:endParaRPr lang="zh-CN" altLang="en-US"/>
          </a:p>
        </p:txBody>
      </p:sp>
      <p:sp>
        <p:nvSpPr>
          <p:cNvPr id="81923" name="Rectangle 4"/>
          <p:cNvSpPr>
            <a:spLocks noChangeArrowheads="1"/>
          </p:cNvSpPr>
          <p:nvPr/>
        </p:nvSpPr>
        <p:spPr bwMode="auto">
          <a:xfrm>
            <a:off x="0" y="1243013"/>
            <a:ext cx="9144000" cy="0"/>
          </a:xfrm>
          <a:prstGeom prst="rect">
            <a:avLst/>
          </a:prstGeom>
          <a:noFill/>
          <a:ln w="9525">
            <a:noFill/>
            <a:miter lim="800000"/>
          </a:ln>
        </p:spPr>
        <p:txBody>
          <a:bodyPr wrap="none" anchor="ctr">
            <a:spAutoFit/>
          </a:bodyPr>
          <a:lstStyle/>
          <a:p>
            <a:pPr eaLnBrk="0" hangingPunct="0"/>
            <a:endParaRPr lang="zh-CN" altLang="en-US"/>
          </a:p>
        </p:txBody>
      </p:sp>
      <p:sp>
        <p:nvSpPr>
          <p:cNvPr id="28677" name="AutoShape 5"/>
          <p:cNvSpPr>
            <a:spLocks noChangeArrowheads="1"/>
          </p:cNvSpPr>
          <p:nvPr/>
        </p:nvSpPr>
        <p:spPr bwMode="auto">
          <a:xfrm>
            <a:off x="3492500" y="836613"/>
            <a:ext cx="1728788" cy="431800"/>
          </a:xfrm>
          <a:prstGeom prst="flowChartAlternateProcess">
            <a:avLst/>
          </a:prstGeom>
          <a:solidFill>
            <a:srgbClr val="ABD5FF"/>
          </a:solidFill>
          <a:ln w="9525">
            <a:solidFill>
              <a:schemeClr val="tx1"/>
            </a:solidFill>
            <a:miter lim="800000"/>
          </a:ln>
          <a:effectLst>
            <a:outerShdw dist="63500" dir="2212194" algn="ctr" rotWithShape="0">
              <a:schemeClr val="bg2"/>
            </a:outerShdw>
          </a:effectLst>
        </p:spPr>
        <p:txBody>
          <a:bodyPr wrap="none" anchor="ctr"/>
          <a:lstStyle/>
          <a:p>
            <a:pPr algn="ctr" latinLnBrk="1">
              <a:defRPr/>
            </a:pPr>
            <a:r>
              <a:rPr lang="zh-CN" altLang="en-US" sz="1200" b="0" dirty="0" smtClean="0">
                <a:solidFill>
                  <a:srgbClr val="003399"/>
                </a:solidFill>
                <a:latin typeface="Arial" panose="020B0604020202020204" pitchFamily="34" charset="0"/>
                <a:ea typeface="宋体" panose="02010600030101010101" pitchFamily="2" charset="-122"/>
              </a:rPr>
              <a:t>项目组长</a:t>
            </a:r>
            <a:endParaRPr lang="zh-CN" altLang="en-US" sz="1200" b="0" dirty="0">
              <a:solidFill>
                <a:srgbClr val="003399"/>
              </a:solidFill>
              <a:latin typeface="Arial" panose="020B0604020202020204" pitchFamily="34" charset="0"/>
              <a:ea typeface="宋体" panose="02010600030101010101" pitchFamily="2" charset="-122"/>
            </a:endParaRPr>
          </a:p>
          <a:p>
            <a:pPr algn="ctr" latinLnBrk="1">
              <a:defRPr/>
            </a:pPr>
            <a:r>
              <a:rPr lang="zh-CN" altLang="en-US" sz="1200" dirty="0" smtClean="0"/>
              <a:t>陈楠</a:t>
            </a:r>
            <a:endParaRPr lang="zh-CN" altLang="en-US" sz="1200" b="0" dirty="0">
              <a:solidFill>
                <a:srgbClr val="003399"/>
              </a:solidFill>
              <a:latin typeface="Arial" panose="020B0604020202020204" pitchFamily="34" charset="0"/>
              <a:ea typeface="宋体" panose="02010600030101010101" pitchFamily="2" charset="-122"/>
            </a:endParaRPr>
          </a:p>
        </p:txBody>
      </p:sp>
      <p:sp>
        <p:nvSpPr>
          <p:cNvPr id="28678" name="AutoShape 6"/>
          <p:cNvSpPr>
            <a:spLocks noChangeArrowheads="1"/>
          </p:cNvSpPr>
          <p:nvPr/>
        </p:nvSpPr>
        <p:spPr bwMode="auto">
          <a:xfrm>
            <a:off x="1835150" y="1341438"/>
            <a:ext cx="936625" cy="431800"/>
          </a:xfrm>
          <a:prstGeom prst="roundRect">
            <a:avLst>
              <a:gd name="adj" fmla="val 16667"/>
            </a:avLst>
          </a:prstGeom>
          <a:solidFill>
            <a:srgbClr val="47A3FF"/>
          </a:solidFill>
          <a:ln w="9525">
            <a:solidFill>
              <a:schemeClr val="tx1"/>
            </a:solidFill>
            <a:round/>
          </a:ln>
          <a:effectLst>
            <a:outerShdw dist="63500" dir="2212194" algn="ctr" rotWithShape="0">
              <a:schemeClr val="bg2"/>
            </a:outerShdw>
          </a:effectLst>
        </p:spPr>
        <p:txBody>
          <a:bodyPr wrap="none" anchor="ctr"/>
          <a:lstStyle/>
          <a:p>
            <a:pPr algn="ctr" latinLnBrk="1">
              <a:defRPr/>
            </a:pPr>
            <a:r>
              <a:rPr lang="zh-CN" altLang="en-US" b="0">
                <a:solidFill>
                  <a:srgbClr val="003399"/>
                </a:solidFill>
                <a:latin typeface="Arial" panose="020B0604020202020204" pitchFamily="34" charset="0"/>
                <a:ea typeface="宋体" panose="02010600030101010101" pitchFamily="2" charset="-122"/>
              </a:rPr>
              <a:t>销售</a:t>
            </a:r>
          </a:p>
        </p:txBody>
      </p:sp>
      <p:sp>
        <p:nvSpPr>
          <p:cNvPr id="28679" name="AutoShape 7"/>
          <p:cNvSpPr>
            <a:spLocks noChangeArrowheads="1"/>
          </p:cNvSpPr>
          <p:nvPr/>
        </p:nvSpPr>
        <p:spPr bwMode="auto">
          <a:xfrm>
            <a:off x="3635375" y="2205038"/>
            <a:ext cx="1079500" cy="431800"/>
          </a:xfrm>
          <a:prstGeom prst="roundRect">
            <a:avLst>
              <a:gd name="adj" fmla="val 16667"/>
            </a:avLst>
          </a:prstGeom>
          <a:solidFill>
            <a:srgbClr val="47A3FF"/>
          </a:solidFill>
          <a:ln w="9525">
            <a:solidFill>
              <a:schemeClr val="tx1"/>
            </a:solidFill>
            <a:round/>
          </a:ln>
          <a:effectLst>
            <a:outerShdw dist="63500" dir="2212194" algn="ctr" rotWithShape="0">
              <a:schemeClr val="bg2"/>
            </a:outerShdw>
          </a:effectLst>
        </p:spPr>
        <p:txBody>
          <a:bodyPr wrap="none" anchor="ctr"/>
          <a:lstStyle/>
          <a:p>
            <a:pPr algn="ctr">
              <a:defRPr/>
            </a:pPr>
            <a:r>
              <a:rPr lang="zh-CN" altLang="en-US" b="0">
                <a:solidFill>
                  <a:srgbClr val="003399"/>
                </a:solidFill>
                <a:latin typeface="Arial" panose="020B0604020202020204" pitchFamily="34" charset="0"/>
                <a:ea typeface="宋体" panose="02010600030101010101" pitchFamily="2" charset="-122"/>
              </a:rPr>
              <a:t>技术</a:t>
            </a:r>
          </a:p>
        </p:txBody>
      </p:sp>
      <p:sp>
        <p:nvSpPr>
          <p:cNvPr id="28680" name="AutoShape 8"/>
          <p:cNvSpPr>
            <a:spLocks noChangeArrowheads="1"/>
          </p:cNvSpPr>
          <p:nvPr/>
        </p:nvSpPr>
        <p:spPr bwMode="auto">
          <a:xfrm>
            <a:off x="1692275" y="2205038"/>
            <a:ext cx="1079500" cy="431800"/>
          </a:xfrm>
          <a:prstGeom prst="roundRect">
            <a:avLst>
              <a:gd name="adj" fmla="val 16667"/>
            </a:avLst>
          </a:prstGeom>
          <a:solidFill>
            <a:srgbClr val="47A3FF"/>
          </a:solidFill>
          <a:ln w="9525">
            <a:solidFill>
              <a:schemeClr val="tx1"/>
            </a:solidFill>
            <a:round/>
          </a:ln>
          <a:effectLst>
            <a:outerShdw dist="63500" dir="2212194" algn="ctr" rotWithShape="0">
              <a:schemeClr val="bg2"/>
            </a:outerShdw>
          </a:effectLst>
        </p:spPr>
        <p:txBody>
          <a:bodyPr wrap="none" anchor="ctr"/>
          <a:lstStyle/>
          <a:p>
            <a:pPr algn="ctr">
              <a:defRPr/>
            </a:pPr>
            <a:r>
              <a:rPr lang="zh-CN" altLang="en-US" b="0">
                <a:solidFill>
                  <a:srgbClr val="003399"/>
                </a:solidFill>
                <a:latin typeface="Arial" panose="020B0604020202020204" pitchFamily="34" charset="0"/>
                <a:ea typeface="宋体" panose="02010600030101010101" pitchFamily="2" charset="-122"/>
              </a:rPr>
              <a:t>生产</a:t>
            </a:r>
            <a:endParaRPr lang="en-US" altLang="zh-CN" sz="1200" b="0">
              <a:solidFill>
                <a:srgbClr val="003399"/>
              </a:solidFill>
              <a:latin typeface="Arial" panose="020B0604020202020204" pitchFamily="34" charset="0"/>
              <a:ea typeface="宋体" panose="02010600030101010101" pitchFamily="2" charset="-122"/>
            </a:endParaRPr>
          </a:p>
        </p:txBody>
      </p:sp>
      <p:sp>
        <p:nvSpPr>
          <p:cNvPr id="28681" name="AutoShape 9"/>
          <p:cNvSpPr>
            <a:spLocks noChangeArrowheads="1"/>
          </p:cNvSpPr>
          <p:nvPr/>
        </p:nvSpPr>
        <p:spPr bwMode="auto">
          <a:xfrm>
            <a:off x="5435600" y="2205038"/>
            <a:ext cx="935038" cy="431800"/>
          </a:xfrm>
          <a:prstGeom prst="roundRect">
            <a:avLst>
              <a:gd name="adj" fmla="val 16667"/>
            </a:avLst>
          </a:prstGeom>
          <a:solidFill>
            <a:srgbClr val="47A3FF"/>
          </a:solidFill>
          <a:ln w="9525">
            <a:solidFill>
              <a:schemeClr val="tx1"/>
            </a:solidFill>
            <a:round/>
          </a:ln>
          <a:effectLst>
            <a:outerShdw dist="63500" dir="2212194" algn="ctr" rotWithShape="0">
              <a:schemeClr val="bg2"/>
            </a:outerShdw>
          </a:effectLst>
        </p:spPr>
        <p:txBody>
          <a:bodyPr wrap="none" anchor="ctr"/>
          <a:lstStyle/>
          <a:p>
            <a:pPr algn="ctr">
              <a:defRPr/>
            </a:pPr>
            <a:r>
              <a:rPr lang="zh-CN" altLang="en-US" b="0" dirty="0" smtClean="0">
                <a:solidFill>
                  <a:srgbClr val="003399"/>
                </a:solidFill>
                <a:latin typeface="Arial" panose="020B0604020202020204" pitchFamily="34" charset="0"/>
                <a:ea typeface="宋体" panose="02010600030101010101" pitchFamily="2" charset="-122"/>
              </a:rPr>
              <a:t>生技</a:t>
            </a:r>
            <a:endParaRPr lang="zh-CN" altLang="en-US" b="0" dirty="0">
              <a:solidFill>
                <a:srgbClr val="003399"/>
              </a:solidFill>
              <a:latin typeface="Arial" panose="020B0604020202020204" pitchFamily="34" charset="0"/>
              <a:ea typeface="宋体" panose="02010600030101010101" pitchFamily="2" charset="-122"/>
            </a:endParaRPr>
          </a:p>
        </p:txBody>
      </p:sp>
      <p:sp>
        <p:nvSpPr>
          <p:cNvPr id="28682" name="AutoShape 10"/>
          <p:cNvSpPr>
            <a:spLocks noChangeArrowheads="1"/>
          </p:cNvSpPr>
          <p:nvPr/>
        </p:nvSpPr>
        <p:spPr bwMode="auto">
          <a:xfrm>
            <a:off x="7740650" y="2205038"/>
            <a:ext cx="935038" cy="431800"/>
          </a:xfrm>
          <a:prstGeom prst="roundRect">
            <a:avLst>
              <a:gd name="adj" fmla="val 16667"/>
            </a:avLst>
          </a:prstGeom>
          <a:solidFill>
            <a:srgbClr val="47A3FF"/>
          </a:solidFill>
          <a:ln w="9525">
            <a:solidFill>
              <a:schemeClr val="tx1"/>
            </a:solidFill>
            <a:round/>
          </a:ln>
          <a:effectLst>
            <a:outerShdw dist="63500" dir="2212194" algn="ctr" rotWithShape="0">
              <a:schemeClr val="bg2"/>
            </a:outerShdw>
          </a:effectLst>
        </p:spPr>
        <p:txBody>
          <a:bodyPr wrap="none" anchor="ctr"/>
          <a:lstStyle/>
          <a:p>
            <a:pPr algn="ctr">
              <a:defRPr/>
            </a:pPr>
            <a:r>
              <a:rPr lang="zh-CN" altLang="en-US" b="0">
                <a:solidFill>
                  <a:srgbClr val="003399"/>
                </a:solidFill>
                <a:latin typeface="Arial" panose="020B0604020202020204" pitchFamily="34" charset="0"/>
                <a:ea typeface="宋体" panose="02010600030101010101" pitchFamily="2" charset="-122"/>
              </a:rPr>
              <a:t>质量</a:t>
            </a:r>
            <a:endParaRPr lang="zh-CN" altLang="en-US" sz="1200" b="0">
              <a:solidFill>
                <a:srgbClr val="003399"/>
              </a:solidFill>
              <a:latin typeface="Arial" panose="020B0604020202020204" pitchFamily="34" charset="0"/>
              <a:ea typeface="宋体" panose="02010600030101010101" pitchFamily="2" charset="-122"/>
            </a:endParaRPr>
          </a:p>
        </p:txBody>
      </p:sp>
      <p:sp>
        <p:nvSpPr>
          <p:cNvPr id="28683" name="AutoShape 11"/>
          <p:cNvSpPr>
            <a:spLocks noChangeArrowheads="1"/>
          </p:cNvSpPr>
          <p:nvPr/>
        </p:nvSpPr>
        <p:spPr bwMode="auto">
          <a:xfrm>
            <a:off x="322263" y="1341438"/>
            <a:ext cx="1136650" cy="431800"/>
          </a:xfrm>
          <a:prstGeom prst="roundRect">
            <a:avLst>
              <a:gd name="adj" fmla="val 16667"/>
            </a:avLst>
          </a:prstGeom>
          <a:solidFill>
            <a:srgbClr val="ABD5FF"/>
          </a:solidFill>
          <a:ln w="9525">
            <a:solidFill>
              <a:schemeClr val="tx1"/>
            </a:solidFill>
            <a:round/>
          </a:ln>
          <a:effectLst>
            <a:outerShdw dist="63500" dir="2212194" algn="ctr" rotWithShape="0">
              <a:schemeClr val="bg2"/>
            </a:outerShdw>
          </a:effectLst>
        </p:spPr>
        <p:txBody>
          <a:bodyPr wrap="none" anchor="ctr"/>
          <a:lstStyle/>
          <a:p>
            <a:pPr algn="ctr">
              <a:defRPr/>
            </a:pPr>
            <a:r>
              <a:rPr lang="zh-CN" altLang="en-US" dirty="0" smtClean="0">
                <a:solidFill>
                  <a:srgbClr val="003399"/>
                </a:solidFill>
              </a:rPr>
              <a:t>张雪莲</a:t>
            </a:r>
            <a:endParaRPr lang="en-US" altLang="zh-CN" b="0" dirty="0">
              <a:solidFill>
                <a:srgbClr val="003399"/>
              </a:solidFill>
              <a:latin typeface="Arial" panose="020B0604020202020204" pitchFamily="34" charset="0"/>
              <a:ea typeface="宋体" panose="02010600030101010101" pitchFamily="2" charset="-122"/>
            </a:endParaRPr>
          </a:p>
        </p:txBody>
      </p:sp>
      <p:sp>
        <p:nvSpPr>
          <p:cNvPr id="28684" name="AutoShape 12"/>
          <p:cNvSpPr>
            <a:spLocks noChangeArrowheads="1"/>
          </p:cNvSpPr>
          <p:nvPr/>
        </p:nvSpPr>
        <p:spPr bwMode="auto">
          <a:xfrm>
            <a:off x="1743075" y="2962275"/>
            <a:ext cx="996950" cy="431800"/>
          </a:xfrm>
          <a:prstGeom prst="roundRect">
            <a:avLst>
              <a:gd name="adj" fmla="val 16667"/>
            </a:avLst>
          </a:prstGeom>
          <a:solidFill>
            <a:srgbClr val="ABD5FF"/>
          </a:solidFill>
          <a:ln w="9525">
            <a:solidFill>
              <a:schemeClr val="tx1"/>
            </a:solidFill>
            <a:round/>
          </a:ln>
          <a:effectLst>
            <a:outerShdw dist="63500" dir="2212194" algn="ctr" rotWithShape="0">
              <a:schemeClr val="bg2"/>
            </a:outerShdw>
          </a:effectLst>
        </p:spPr>
        <p:txBody>
          <a:bodyPr wrap="none" anchor="ctr"/>
          <a:lstStyle/>
          <a:p>
            <a:pPr algn="ctr" eaLnBrk="0" hangingPunct="0">
              <a:defRPr/>
            </a:pPr>
            <a:r>
              <a:rPr lang="zh-CN" altLang="en-US" b="0" dirty="0">
                <a:solidFill>
                  <a:srgbClr val="003399"/>
                </a:solidFill>
                <a:latin typeface="Arial" panose="020B0604020202020204" pitchFamily="34" charset="0"/>
                <a:ea typeface="宋体" panose="02010600030101010101" pitchFamily="2" charset="-122"/>
              </a:rPr>
              <a:t>向雄</a:t>
            </a:r>
            <a:r>
              <a:rPr lang="en-US" b="0" dirty="0">
                <a:solidFill>
                  <a:srgbClr val="003399"/>
                </a:solidFill>
                <a:latin typeface="Arial" panose="020B0604020202020204" pitchFamily="34" charset="0"/>
                <a:ea typeface="宋体" panose="02010600030101010101" pitchFamily="2" charset="-122"/>
              </a:rPr>
              <a:t> </a:t>
            </a:r>
          </a:p>
          <a:p>
            <a:pPr algn="ctr" eaLnBrk="0" hangingPunct="0">
              <a:defRPr/>
            </a:pPr>
            <a:r>
              <a:rPr lang="zh-CN" altLang="en-US" b="0" dirty="0">
                <a:solidFill>
                  <a:srgbClr val="003399"/>
                </a:solidFill>
                <a:latin typeface="Arial" panose="020B0604020202020204" pitchFamily="34" charset="0"/>
                <a:ea typeface="宋体" panose="02010600030101010101" pitchFamily="2" charset="-122"/>
              </a:rPr>
              <a:t>部长</a:t>
            </a:r>
          </a:p>
        </p:txBody>
      </p:sp>
      <p:sp>
        <p:nvSpPr>
          <p:cNvPr id="28685" name="AutoShape 13"/>
          <p:cNvSpPr>
            <a:spLocks noChangeArrowheads="1"/>
          </p:cNvSpPr>
          <p:nvPr/>
        </p:nvSpPr>
        <p:spPr bwMode="auto">
          <a:xfrm>
            <a:off x="5435600" y="2997200"/>
            <a:ext cx="955675" cy="415925"/>
          </a:xfrm>
          <a:prstGeom prst="roundRect">
            <a:avLst>
              <a:gd name="adj" fmla="val 16667"/>
            </a:avLst>
          </a:prstGeom>
          <a:solidFill>
            <a:srgbClr val="ABD5FF"/>
          </a:solidFill>
          <a:ln w="9525">
            <a:solidFill>
              <a:schemeClr val="tx1"/>
            </a:solidFill>
            <a:round/>
          </a:ln>
          <a:effectLst>
            <a:outerShdw dist="63500" dir="2212194" algn="ctr" rotWithShape="0">
              <a:schemeClr val="bg2"/>
            </a:outerShdw>
          </a:effectLst>
        </p:spPr>
        <p:txBody>
          <a:bodyPr wrap="none" anchor="ctr"/>
          <a:lstStyle/>
          <a:p>
            <a:pPr algn="ctr">
              <a:defRPr/>
            </a:pPr>
            <a:r>
              <a:rPr lang="zh-CN" altLang="en-US" b="0" dirty="0" smtClean="0">
                <a:solidFill>
                  <a:srgbClr val="003399"/>
                </a:solidFill>
                <a:latin typeface="Arial" panose="020B0604020202020204" pitchFamily="34" charset="0"/>
                <a:ea typeface="宋体" panose="02010600030101010101" pitchFamily="2" charset="-122"/>
              </a:rPr>
              <a:t>陈小伟</a:t>
            </a:r>
            <a:endParaRPr lang="zh-CN" altLang="en-US" b="0" dirty="0">
              <a:solidFill>
                <a:srgbClr val="003399"/>
              </a:solidFill>
              <a:latin typeface="Arial" panose="020B0604020202020204" pitchFamily="34" charset="0"/>
              <a:ea typeface="宋体" panose="02010600030101010101" pitchFamily="2" charset="-122"/>
            </a:endParaRPr>
          </a:p>
          <a:p>
            <a:pPr algn="ctr">
              <a:defRPr/>
            </a:pPr>
            <a:r>
              <a:rPr lang="zh-CN" altLang="en-US" b="0" dirty="0" smtClean="0">
                <a:solidFill>
                  <a:srgbClr val="003399"/>
                </a:solidFill>
                <a:latin typeface="Arial" panose="020B0604020202020204" pitchFamily="34" charset="0"/>
                <a:ea typeface="宋体" panose="02010600030101010101" pitchFamily="2" charset="-122"/>
              </a:rPr>
              <a:t>部长</a:t>
            </a:r>
            <a:endParaRPr lang="zh-CN" altLang="en-US" b="0" dirty="0">
              <a:solidFill>
                <a:srgbClr val="003399"/>
              </a:solidFill>
              <a:latin typeface="Arial" panose="020B0604020202020204" pitchFamily="34" charset="0"/>
              <a:ea typeface="宋体" panose="02010600030101010101" pitchFamily="2" charset="-122"/>
            </a:endParaRPr>
          </a:p>
        </p:txBody>
      </p:sp>
      <p:sp>
        <p:nvSpPr>
          <p:cNvPr id="28686" name="AutoShape 14"/>
          <p:cNvSpPr>
            <a:spLocks noChangeArrowheads="1"/>
          </p:cNvSpPr>
          <p:nvPr/>
        </p:nvSpPr>
        <p:spPr bwMode="auto">
          <a:xfrm>
            <a:off x="7745413" y="2962275"/>
            <a:ext cx="935037" cy="431800"/>
          </a:xfrm>
          <a:prstGeom prst="roundRect">
            <a:avLst>
              <a:gd name="adj" fmla="val 16667"/>
            </a:avLst>
          </a:prstGeom>
          <a:solidFill>
            <a:srgbClr val="ABD5FF"/>
          </a:solidFill>
          <a:ln w="9525">
            <a:solidFill>
              <a:schemeClr val="tx1"/>
            </a:solidFill>
            <a:round/>
          </a:ln>
          <a:effectLst>
            <a:outerShdw dist="63500" dir="2212194" algn="ctr" rotWithShape="0">
              <a:schemeClr val="bg2"/>
            </a:outerShdw>
          </a:effectLst>
        </p:spPr>
        <p:txBody>
          <a:bodyPr wrap="none" anchor="ctr"/>
          <a:lstStyle/>
          <a:p>
            <a:pPr algn="ctr">
              <a:defRPr/>
            </a:pPr>
            <a:r>
              <a:rPr lang="zh-CN" altLang="en-US" b="0" dirty="0" smtClean="0">
                <a:solidFill>
                  <a:srgbClr val="003399"/>
                </a:solidFill>
                <a:latin typeface="Arial" panose="020B0604020202020204" pitchFamily="34" charset="0"/>
                <a:ea typeface="宋体" panose="02010600030101010101" pitchFamily="2" charset="-122"/>
              </a:rPr>
              <a:t>冯新香</a:t>
            </a:r>
            <a:endParaRPr lang="zh-CN" altLang="en-US" b="0" dirty="0">
              <a:solidFill>
                <a:srgbClr val="003399"/>
              </a:solidFill>
              <a:latin typeface="Arial" panose="020B0604020202020204" pitchFamily="34" charset="0"/>
              <a:ea typeface="宋体" panose="02010600030101010101" pitchFamily="2" charset="-122"/>
            </a:endParaRPr>
          </a:p>
          <a:p>
            <a:pPr algn="ctr">
              <a:defRPr/>
            </a:pPr>
            <a:r>
              <a:rPr lang="en-US" altLang="zh-CN" b="0" dirty="0">
                <a:solidFill>
                  <a:srgbClr val="003399"/>
                </a:solidFill>
                <a:latin typeface="Arial" panose="020B0604020202020204" pitchFamily="34" charset="0"/>
                <a:ea typeface="宋体" panose="02010600030101010101" pitchFamily="2" charset="-122"/>
              </a:rPr>
              <a:t> </a:t>
            </a:r>
            <a:r>
              <a:rPr lang="zh-CN" altLang="en-US" b="0" dirty="0">
                <a:solidFill>
                  <a:srgbClr val="003399"/>
                </a:solidFill>
                <a:latin typeface="Arial" panose="020B0604020202020204" pitchFamily="34" charset="0"/>
                <a:ea typeface="宋体" panose="02010600030101010101" pitchFamily="2" charset="-122"/>
              </a:rPr>
              <a:t>部长</a:t>
            </a:r>
          </a:p>
        </p:txBody>
      </p:sp>
      <p:sp>
        <p:nvSpPr>
          <p:cNvPr id="28687" name="AutoShape 15"/>
          <p:cNvSpPr>
            <a:spLocks noChangeArrowheads="1"/>
          </p:cNvSpPr>
          <p:nvPr/>
        </p:nvSpPr>
        <p:spPr bwMode="auto">
          <a:xfrm>
            <a:off x="969963" y="5373688"/>
            <a:ext cx="346075" cy="1150937"/>
          </a:xfrm>
          <a:prstGeom prst="roundRect">
            <a:avLst>
              <a:gd name="adj" fmla="val 16667"/>
            </a:avLst>
          </a:prstGeom>
          <a:solidFill>
            <a:srgbClr val="ABD5FF"/>
          </a:solidFill>
          <a:ln w="9525">
            <a:solidFill>
              <a:schemeClr val="tx1"/>
            </a:solidFill>
            <a:round/>
          </a:ln>
          <a:effectLst>
            <a:outerShdw dist="63500" dir="2212194" algn="ctr" rotWithShape="0">
              <a:schemeClr val="bg2"/>
            </a:outerShdw>
          </a:effectLst>
        </p:spPr>
        <p:txBody>
          <a:bodyPr vert="eaVert" lIns="0" rIns="0" anchor="ctr"/>
          <a:lstStyle/>
          <a:p>
            <a:pPr algn="ctr" latinLnBrk="1">
              <a:defRPr/>
            </a:pPr>
            <a:r>
              <a:rPr lang="zh-CN" altLang="en-US" b="0" dirty="0" smtClean="0">
                <a:solidFill>
                  <a:srgbClr val="003399"/>
                </a:solidFill>
                <a:latin typeface="Arial" panose="020B0604020202020204" pitchFamily="34" charset="0"/>
                <a:ea typeface="宋体" panose="02010600030101010101" pitchFamily="2" charset="-122"/>
              </a:rPr>
              <a:t>苏也芹</a:t>
            </a:r>
            <a:endParaRPr lang="zh-CN" altLang="en-US" b="0" dirty="0">
              <a:solidFill>
                <a:srgbClr val="003399"/>
              </a:solidFill>
              <a:latin typeface="Arial" panose="020B0604020202020204" pitchFamily="34" charset="0"/>
              <a:ea typeface="宋体" panose="02010600030101010101" pitchFamily="2" charset="-122"/>
            </a:endParaRPr>
          </a:p>
        </p:txBody>
      </p:sp>
      <p:sp>
        <p:nvSpPr>
          <p:cNvPr id="28688" name="AutoShape 16"/>
          <p:cNvSpPr>
            <a:spLocks noChangeArrowheads="1"/>
          </p:cNvSpPr>
          <p:nvPr/>
        </p:nvSpPr>
        <p:spPr bwMode="auto">
          <a:xfrm>
            <a:off x="3563938" y="2969904"/>
            <a:ext cx="1223962" cy="433388"/>
          </a:xfrm>
          <a:prstGeom prst="roundRect">
            <a:avLst>
              <a:gd name="adj" fmla="val 16667"/>
            </a:avLst>
          </a:prstGeom>
          <a:solidFill>
            <a:srgbClr val="ABD5FF"/>
          </a:solidFill>
          <a:ln w="9525">
            <a:solidFill>
              <a:schemeClr val="tx1"/>
            </a:solidFill>
            <a:round/>
          </a:ln>
          <a:effectLst>
            <a:outerShdw dist="63500" dir="2212194" algn="ctr" rotWithShape="0">
              <a:schemeClr val="bg2"/>
            </a:outerShdw>
          </a:effectLst>
        </p:spPr>
        <p:txBody>
          <a:bodyPr wrap="none" anchor="ctr"/>
          <a:lstStyle/>
          <a:p>
            <a:pPr algn="ctr">
              <a:defRPr/>
            </a:pPr>
            <a:r>
              <a:rPr lang="zh-CN" altLang="en-US" b="0" dirty="0">
                <a:solidFill>
                  <a:srgbClr val="003399"/>
                </a:solidFill>
                <a:latin typeface="Arial" panose="020B0604020202020204" pitchFamily="34" charset="0"/>
                <a:ea typeface="宋体" panose="02010600030101010101" pitchFamily="2" charset="-122"/>
              </a:rPr>
              <a:t> </a:t>
            </a:r>
            <a:r>
              <a:rPr lang="zh-CN" altLang="en-US" b="0" dirty="0" smtClean="0">
                <a:solidFill>
                  <a:srgbClr val="003399"/>
                </a:solidFill>
                <a:latin typeface="Arial" panose="020B0604020202020204" pitchFamily="34" charset="0"/>
                <a:ea typeface="宋体" panose="02010600030101010101" pitchFamily="2" charset="-122"/>
              </a:rPr>
              <a:t>余里</a:t>
            </a:r>
            <a:endParaRPr lang="zh-CN" altLang="en-US" b="0" dirty="0">
              <a:solidFill>
                <a:srgbClr val="003399"/>
              </a:solidFill>
              <a:latin typeface="Arial" panose="020B0604020202020204" pitchFamily="34" charset="0"/>
              <a:ea typeface="宋体" panose="02010600030101010101" pitchFamily="2" charset="-122"/>
            </a:endParaRPr>
          </a:p>
          <a:p>
            <a:pPr algn="ctr">
              <a:defRPr/>
            </a:pPr>
            <a:r>
              <a:rPr lang="zh-CN" altLang="en-US" b="0" dirty="0" smtClean="0">
                <a:solidFill>
                  <a:srgbClr val="003399"/>
                </a:solidFill>
                <a:latin typeface="Arial" panose="020B0604020202020204" pitchFamily="34" charset="0"/>
                <a:ea typeface="宋体" panose="02010600030101010101" pitchFamily="2" charset="-122"/>
              </a:rPr>
              <a:t>部长</a:t>
            </a:r>
            <a:endParaRPr lang="zh-CN" altLang="en-US" b="0" dirty="0">
              <a:solidFill>
                <a:srgbClr val="003399"/>
              </a:solidFill>
              <a:latin typeface="Arial" panose="020B0604020202020204" pitchFamily="34" charset="0"/>
              <a:ea typeface="宋体" panose="02010600030101010101" pitchFamily="2" charset="-122"/>
            </a:endParaRPr>
          </a:p>
        </p:txBody>
      </p:sp>
      <p:sp>
        <p:nvSpPr>
          <p:cNvPr id="28689" name="AutoShape 17"/>
          <p:cNvSpPr>
            <a:spLocks noChangeArrowheads="1"/>
          </p:cNvSpPr>
          <p:nvPr/>
        </p:nvSpPr>
        <p:spPr bwMode="auto">
          <a:xfrm>
            <a:off x="4806950" y="3990975"/>
            <a:ext cx="360363" cy="923925"/>
          </a:xfrm>
          <a:prstGeom prst="roundRect">
            <a:avLst>
              <a:gd name="adj" fmla="val 16667"/>
            </a:avLst>
          </a:prstGeom>
          <a:solidFill>
            <a:srgbClr val="47A3FF"/>
          </a:solidFill>
          <a:ln w="9525">
            <a:solidFill>
              <a:schemeClr val="tx1"/>
            </a:solidFill>
            <a:round/>
          </a:ln>
          <a:effectLst>
            <a:outerShdw dist="63500" dir="2212194" algn="ctr" rotWithShape="0">
              <a:schemeClr val="bg2"/>
            </a:outerShdw>
          </a:effectLst>
        </p:spPr>
        <p:txBody>
          <a:bodyPr vert="eaVert" lIns="0" rIns="0" anchor="ctr"/>
          <a:lstStyle/>
          <a:p>
            <a:pPr algn="ctr" latinLnBrk="1">
              <a:defRPr/>
            </a:pPr>
            <a:r>
              <a:rPr lang="zh-CN" altLang="en-US" b="0">
                <a:solidFill>
                  <a:srgbClr val="003399"/>
                </a:solidFill>
                <a:latin typeface="Arial" panose="020B0604020202020204" pitchFamily="34" charset="0"/>
                <a:ea typeface="宋体" panose="02010600030101010101" pitchFamily="2" charset="-122"/>
              </a:rPr>
              <a:t>软件</a:t>
            </a:r>
          </a:p>
        </p:txBody>
      </p:sp>
      <p:sp>
        <p:nvSpPr>
          <p:cNvPr id="28690" name="AutoShape 18"/>
          <p:cNvSpPr>
            <a:spLocks noChangeArrowheads="1"/>
          </p:cNvSpPr>
          <p:nvPr/>
        </p:nvSpPr>
        <p:spPr bwMode="auto">
          <a:xfrm>
            <a:off x="3994150" y="3990975"/>
            <a:ext cx="360363" cy="923925"/>
          </a:xfrm>
          <a:prstGeom prst="roundRect">
            <a:avLst>
              <a:gd name="adj" fmla="val 16667"/>
            </a:avLst>
          </a:prstGeom>
          <a:solidFill>
            <a:srgbClr val="47A3FF"/>
          </a:solidFill>
          <a:ln w="9525">
            <a:solidFill>
              <a:schemeClr val="tx1"/>
            </a:solidFill>
            <a:round/>
          </a:ln>
          <a:effectLst>
            <a:outerShdw dist="63500" dir="2212194" algn="ctr" rotWithShape="0">
              <a:schemeClr val="bg2"/>
            </a:outerShdw>
          </a:effectLst>
        </p:spPr>
        <p:txBody>
          <a:bodyPr vert="eaVert" lIns="0" rIns="0" anchor="ctr"/>
          <a:lstStyle/>
          <a:p>
            <a:pPr algn="ctr" latinLnBrk="1">
              <a:defRPr/>
            </a:pPr>
            <a:r>
              <a:rPr lang="zh-CN" altLang="en-US" b="0">
                <a:solidFill>
                  <a:srgbClr val="003399"/>
                </a:solidFill>
                <a:latin typeface="Arial" panose="020B0604020202020204" pitchFamily="34" charset="0"/>
                <a:ea typeface="宋体" panose="02010600030101010101" pitchFamily="2" charset="-122"/>
              </a:rPr>
              <a:t>硬件</a:t>
            </a:r>
          </a:p>
        </p:txBody>
      </p:sp>
      <p:sp>
        <p:nvSpPr>
          <p:cNvPr id="28691" name="AutoShape 19"/>
          <p:cNvSpPr>
            <a:spLocks noChangeArrowheads="1"/>
          </p:cNvSpPr>
          <p:nvPr/>
        </p:nvSpPr>
        <p:spPr bwMode="auto">
          <a:xfrm>
            <a:off x="3254375" y="3990975"/>
            <a:ext cx="350838" cy="935038"/>
          </a:xfrm>
          <a:prstGeom prst="roundRect">
            <a:avLst>
              <a:gd name="adj" fmla="val 16667"/>
            </a:avLst>
          </a:prstGeom>
          <a:solidFill>
            <a:srgbClr val="47A3FF"/>
          </a:solidFill>
          <a:ln w="9525">
            <a:solidFill>
              <a:schemeClr val="tx1"/>
            </a:solidFill>
            <a:round/>
          </a:ln>
          <a:effectLst>
            <a:outerShdw dist="63500" dir="2212194" algn="ctr" rotWithShape="0">
              <a:schemeClr val="bg2"/>
            </a:outerShdw>
          </a:effectLst>
        </p:spPr>
        <p:txBody>
          <a:bodyPr vert="eaVert" lIns="0" rIns="0" anchor="ctr"/>
          <a:lstStyle/>
          <a:p>
            <a:pPr algn="ctr" latinLnBrk="1">
              <a:defRPr/>
            </a:pPr>
            <a:r>
              <a:rPr lang="zh-CN" altLang="en-US" b="0">
                <a:solidFill>
                  <a:srgbClr val="003399"/>
                </a:solidFill>
                <a:latin typeface="Arial" panose="020B0604020202020204" pitchFamily="34" charset="0"/>
                <a:ea typeface="宋体" panose="02010600030101010101" pitchFamily="2" charset="-122"/>
              </a:rPr>
              <a:t>结构</a:t>
            </a:r>
          </a:p>
        </p:txBody>
      </p:sp>
      <p:sp>
        <p:nvSpPr>
          <p:cNvPr id="28692" name="AutoShape 20"/>
          <p:cNvSpPr>
            <a:spLocks noChangeArrowheads="1"/>
          </p:cNvSpPr>
          <p:nvPr/>
        </p:nvSpPr>
        <p:spPr bwMode="auto">
          <a:xfrm>
            <a:off x="3995738" y="5373688"/>
            <a:ext cx="342900" cy="1150937"/>
          </a:xfrm>
          <a:prstGeom prst="roundRect">
            <a:avLst>
              <a:gd name="adj" fmla="val 16667"/>
            </a:avLst>
          </a:prstGeom>
          <a:solidFill>
            <a:srgbClr val="ABD5FF"/>
          </a:solidFill>
          <a:ln w="9525">
            <a:solidFill>
              <a:schemeClr val="tx1"/>
            </a:solidFill>
            <a:round/>
          </a:ln>
          <a:effectLst>
            <a:outerShdw dist="63500" dir="2212194" algn="ctr" rotWithShape="0">
              <a:schemeClr val="bg2"/>
            </a:outerShdw>
          </a:effectLst>
        </p:spPr>
        <p:txBody>
          <a:bodyPr vert="eaVert" lIns="0" rIns="0" anchor="ctr"/>
          <a:lstStyle/>
          <a:p>
            <a:pPr algn="ctr" latinLnBrk="1">
              <a:lnSpc>
                <a:spcPct val="80000"/>
              </a:lnSpc>
              <a:defRPr/>
            </a:pPr>
            <a:r>
              <a:rPr lang="zh-CN" altLang="en-US" b="0">
                <a:solidFill>
                  <a:srgbClr val="003399"/>
                </a:solidFill>
                <a:latin typeface="Arial" panose="020B0604020202020204" pitchFamily="34" charset="0"/>
                <a:ea typeface="宋体" panose="02010600030101010101" pitchFamily="2" charset="-122"/>
              </a:rPr>
              <a:t>江茂峰</a:t>
            </a:r>
          </a:p>
        </p:txBody>
      </p:sp>
      <p:sp>
        <p:nvSpPr>
          <p:cNvPr id="28693" name="AutoShape 21"/>
          <p:cNvSpPr>
            <a:spLocks noChangeArrowheads="1"/>
          </p:cNvSpPr>
          <p:nvPr/>
        </p:nvSpPr>
        <p:spPr bwMode="auto">
          <a:xfrm>
            <a:off x="5508625" y="3990975"/>
            <a:ext cx="358775" cy="917575"/>
          </a:xfrm>
          <a:prstGeom prst="roundRect">
            <a:avLst>
              <a:gd name="adj" fmla="val 16667"/>
            </a:avLst>
          </a:prstGeom>
          <a:solidFill>
            <a:srgbClr val="47A3FF"/>
          </a:solidFill>
          <a:ln w="9525">
            <a:solidFill>
              <a:schemeClr val="tx1"/>
            </a:solidFill>
            <a:round/>
          </a:ln>
          <a:effectLst>
            <a:outerShdw dist="63500" dir="2212194" algn="ctr" rotWithShape="0">
              <a:schemeClr val="bg2"/>
            </a:outerShdw>
          </a:effectLst>
        </p:spPr>
        <p:txBody>
          <a:bodyPr vert="eaVert" lIns="0" rIns="0" anchor="ctr"/>
          <a:lstStyle/>
          <a:p>
            <a:pPr algn="ctr" latinLnBrk="1">
              <a:defRPr/>
            </a:pPr>
            <a:r>
              <a:rPr lang="zh-CN" altLang="en-US" b="0">
                <a:solidFill>
                  <a:srgbClr val="003399"/>
                </a:solidFill>
                <a:latin typeface="Arial" panose="020B0604020202020204" pitchFamily="34" charset="0"/>
                <a:ea typeface="宋体" panose="02010600030101010101" pitchFamily="2" charset="-122"/>
              </a:rPr>
              <a:t>工艺</a:t>
            </a:r>
          </a:p>
        </p:txBody>
      </p:sp>
      <p:sp>
        <p:nvSpPr>
          <p:cNvPr id="28694" name="AutoShape 22"/>
          <p:cNvSpPr>
            <a:spLocks noChangeArrowheads="1"/>
          </p:cNvSpPr>
          <p:nvPr/>
        </p:nvSpPr>
        <p:spPr bwMode="auto">
          <a:xfrm>
            <a:off x="6030913" y="3990975"/>
            <a:ext cx="342900" cy="890588"/>
          </a:xfrm>
          <a:prstGeom prst="roundRect">
            <a:avLst>
              <a:gd name="adj" fmla="val 16667"/>
            </a:avLst>
          </a:prstGeom>
          <a:solidFill>
            <a:srgbClr val="47A3FF"/>
          </a:solidFill>
          <a:ln w="9525">
            <a:solidFill>
              <a:schemeClr val="tx1"/>
            </a:solidFill>
            <a:round/>
          </a:ln>
          <a:effectLst>
            <a:outerShdw dist="63500" dir="2212194" algn="ctr" rotWithShape="0">
              <a:schemeClr val="bg2"/>
            </a:outerShdw>
          </a:effectLst>
        </p:spPr>
        <p:txBody>
          <a:bodyPr vert="eaVert" lIns="0" rIns="0" anchor="ctr"/>
          <a:lstStyle/>
          <a:p>
            <a:pPr algn="ctr" latinLnBrk="1">
              <a:defRPr/>
            </a:pPr>
            <a:r>
              <a:rPr lang="zh-CN" altLang="en-US" b="0">
                <a:solidFill>
                  <a:srgbClr val="003399"/>
                </a:solidFill>
                <a:latin typeface="Arial" panose="020B0604020202020204" pitchFamily="34" charset="0"/>
                <a:ea typeface="宋体" panose="02010600030101010101" pitchFamily="2" charset="-122"/>
              </a:rPr>
              <a:t>工装</a:t>
            </a:r>
          </a:p>
        </p:txBody>
      </p:sp>
      <p:sp>
        <p:nvSpPr>
          <p:cNvPr id="28695" name="AutoShape 23"/>
          <p:cNvSpPr>
            <a:spLocks noChangeArrowheads="1"/>
          </p:cNvSpPr>
          <p:nvPr/>
        </p:nvSpPr>
        <p:spPr bwMode="auto">
          <a:xfrm>
            <a:off x="5511800" y="5373688"/>
            <a:ext cx="287338" cy="1150937"/>
          </a:xfrm>
          <a:prstGeom prst="roundRect">
            <a:avLst>
              <a:gd name="adj" fmla="val 16667"/>
            </a:avLst>
          </a:prstGeom>
          <a:solidFill>
            <a:srgbClr val="ABD5FF"/>
          </a:solidFill>
          <a:ln w="9525">
            <a:solidFill>
              <a:schemeClr val="tx1"/>
            </a:solidFill>
            <a:round/>
          </a:ln>
          <a:effectLst>
            <a:outerShdw dist="63500" dir="2212194" algn="ctr" rotWithShape="0">
              <a:schemeClr val="bg2"/>
            </a:outerShdw>
          </a:effectLst>
        </p:spPr>
        <p:txBody>
          <a:bodyPr vert="eaVert" lIns="0" rIns="0" anchor="ctr"/>
          <a:lstStyle/>
          <a:p>
            <a:pPr algn="ctr">
              <a:defRPr/>
            </a:pPr>
            <a:endParaRPr lang="zh-CN" altLang="en-US" b="0" dirty="0">
              <a:solidFill>
                <a:srgbClr val="003399"/>
              </a:solidFill>
              <a:latin typeface="Arial" panose="020B0604020202020204" pitchFamily="34" charset="0"/>
              <a:ea typeface="宋体" panose="02010600030101010101" pitchFamily="2" charset="-122"/>
            </a:endParaRPr>
          </a:p>
          <a:p>
            <a:pPr algn="ctr">
              <a:defRPr/>
            </a:pPr>
            <a:r>
              <a:rPr lang="zh-CN" altLang="en-US" b="0" dirty="0" smtClean="0">
                <a:solidFill>
                  <a:srgbClr val="003399"/>
                </a:solidFill>
                <a:latin typeface="Arial" panose="020B0604020202020204" pitchFamily="34" charset="0"/>
                <a:ea typeface="宋体" panose="02010600030101010101" pitchFamily="2" charset="-122"/>
              </a:rPr>
              <a:t>唐科</a:t>
            </a:r>
            <a:endParaRPr lang="zh-CN" altLang="en-US" b="0" dirty="0">
              <a:solidFill>
                <a:srgbClr val="003399"/>
              </a:solidFill>
              <a:latin typeface="Arial" panose="020B0604020202020204" pitchFamily="34" charset="0"/>
              <a:ea typeface="宋体" panose="02010600030101010101" pitchFamily="2" charset="-122"/>
            </a:endParaRPr>
          </a:p>
          <a:p>
            <a:pPr algn="ctr">
              <a:defRPr/>
            </a:pPr>
            <a:endParaRPr lang="zh-CN" altLang="en-US" b="0" dirty="0">
              <a:solidFill>
                <a:srgbClr val="003399"/>
              </a:solidFill>
              <a:latin typeface="Arial" panose="020B0604020202020204" pitchFamily="34" charset="0"/>
              <a:ea typeface="宋体" panose="02010600030101010101" pitchFamily="2" charset="-122"/>
            </a:endParaRPr>
          </a:p>
        </p:txBody>
      </p:sp>
      <p:sp>
        <p:nvSpPr>
          <p:cNvPr id="28696" name="AutoShape 24"/>
          <p:cNvSpPr>
            <a:spLocks noChangeArrowheads="1"/>
          </p:cNvSpPr>
          <p:nvPr/>
        </p:nvSpPr>
        <p:spPr bwMode="auto">
          <a:xfrm>
            <a:off x="7812088" y="4005263"/>
            <a:ext cx="301625" cy="1009650"/>
          </a:xfrm>
          <a:prstGeom prst="roundRect">
            <a:avLst>
              <a:gd name="adj" fmla="val 16667"/>
            </a:avLst>
          </a:prstGeom>
          <a:solidFill>
            <a:srgbClr val="47A3FF"/>
          </a:solidFill>
          <a:ln w="9525">
            <a:solidFill>
              <a:schemeClr val="tx1"/>
            </a:solidFill>
            <a:round/>
          </a:ln>
          <a:effectLst>
            <a:outerShdw dist="63500" dir="2212194" algn="ctr" rotWithShape="0">
              <a:schemeClr val="bg2"/>
            </a:outerShdw>
          </a:effectLst>
        </p:spPr>
        <p:txBody>
          <a:bodyPr vert="eaVert" lIns="0" rIns="0" anchor="ctr"/>
          <a:lstStyle/>
          <a:p>
            <a:pPr algn="ctr" latinLnBrk="1">
              <a:defRPr/>
            </a:pPr>
            <a:r>
              <a:rPr lang="zh-CN" altLang="en-US" b="0">
                <a:solidFill>
                  <a:srgbClr val="003399"/>
                </a:solidFill>
                <a:latin typeface="Arial" panose="020B0604020202020204" pitchFamily="34" charset="0"/>
                <a:ea typeface="宋体" panose="02010600030101010101" pitchFamily="2" charset="-122"/>
              </a:rPr>
              <a:t>试验</a:t>
            </a:r>
          </a:p>
        </p:txBody>
      </p:sp>
      <p:sp>
        <p:nvSpPr>
          <p:cNvPr id="28697" name="AutoShape 25"/>
          <p:cNvSpPr>
            <a:spLocks noChangeArrowheads="1"/>
          </p:cNvSpPr>
          <p:nvPr/>
        </p:nvSpPr>
        <p:spPr bwMode="auto">
          <a:xfrm>
            <a:off x="7812088" y="5405438"/>
            <a:ext cx="285750" cy="1119187"/>
          </a:xfrm>
          <a:prstGeom prst="roundRect">
            <a:avLst>
              <a:gd name="adj" fmla="val 16667"/>
            </a:avLst>
          </a:prstGeom>
          <a:solidFill>
            <a:srgbClr val="ABD5FF"/>
          </a:solidFill>
          <a:ln w="9525">
            <a:solidFill>
              <a:schemeClr val="tx1"/>
            </a:solidFill>
            <a:round/>
          </a:ln>
          <a:effectLst>
            <a:outerShdw dist="63500" dir="2212194" algn="ctr" rotWithShape="0">
              <a:schemeClr val="bg2"/>
            </a:outerShdw>
          </a:effectLst>
        </p:spPr>
        <p:txBody>
          <a:bodyPr vert="eaVert" lIns="0" rIns="0" anchor="ctr"/>
          <a:lstStyle/>
          <a:p>
            <a:pPr algn="ctr">
              <a:defRPr/>
            </a:pPr>
            <a:r>
              <a:rPr lang="zh-CN" altLang="en-US" b="0" dirty="0" smtClean="0">
                <a:solidFill>
                  <a:srgbClr val="003399"/>
                </a:solidFill>
                <a:latin typeface="Arial" panose="020B0604020202020204" pitchFamily="34" charset="0"/>
                <a:ea typeface="宋体" panose="02010600030101010101" pitchFamily="2" charset="-122"/>
              </a:rPr>
              <a:t>张电学</a:t>
            </a:r>
            <a:endParaRPr lang="zh-CN" altLang="en-US" b="0" dirty="0">
              <a:solidFill>
                <a:srgbClr val="003399"/>
              </a:solidFill>
              <a:latin typeface="Arial" panose="020B0604020202020204" pitchFamily="34" charset="0"/>
              <a:ea typeface="宋体" panose="02010600030101010101" pitchFamily="2" charset="-122"/>
            </a:endParaRPr>
          </a:p>
        </p:txBody>
      </p:sp>
      <p:cxnSp>
        <p:nvCxnSpPr>
          <p:cNvPr id="81945" name="AutoShape 26"/>
          <p:cNvCxnSpPr>
            <a:cxnSpLocks noChangeShapeType="1"/>
            <a:stCxn id="28683" idx="3"/>
            <a:endCxn id="28678" idx="1"/>
          </p:cNvCxnSpPr>
          <p:nvPr/>
        </p:nvCxnSpPr>
        <p:spPr bwMode="auto">
          <a:xfrm>
            <a:off x="1458913" y="1557338"/>
            <a:ext cx="376237" cy="0"/>
          </a:xfrm>
          <a:prstGeom prst="straightConnector1">
            <a:avLst/>
          </a:prstGeom>
          <a:noFill/>
          <a:ln w="9525">
            <a:solidFill>
              <a:schemeClr val="tx1"/>
            </a:solidFill>
            <a:round/>
          </a:ln>
        </p:spPr>
      </p:cxnSp>
      <p:cxnSp>
        <p:nvCxnSpPr>
          <p:cNvPr id="81946" name="AutoShape 27"/>
          <p:cNvCxnSpPr>
            <a:cxnSpLocks noChangeShapeType="1"/>
            <a:stCxn id="28684" idx="0"/>
            <a:endCxn id="28680" idx="2"/>
          </p:cNvCxnSpPr>
          <p:nvPr/>
        </p:nvCxnSpPr>
        <p:spPr bwMode="auto">
          <a:xfrm flipH="1" flipV="1">
            <a:off x="2232025" y="2636838"/>
            <a:ext cx="9525" cy="325437"/>
          </a:xfrm>
          <a:prstGeom prst="straightConnector1">
            <a:avLst/>
          </a:prstGeom>
          <a:noFill/>
          <a:ln w="9525">
            <a:solidFill>
              <a:schemeClr val="tx1"/>
            </a:solidFill>
            <a:round/>
          </a:ln>
        </p:spPr>
      </p:cxnSp>
      <p:cxnSp>
        <p:nvCxnSpPr>
          <p:cNvPr id="81947" name="AutoShape 28"/>
          <p:cNvCxnSpPr>
            <a:cxnSpLocks noChangeShapeType="1"/>
            <a:stCxn id="28686" idx="0"/>
            <a:endCxn id="28682" idx="2"/>
          </p:cNvCxnSpPr>
          <p:nvPr/>
        </p:nvCxnSpPr>
        <p:spPr bwMode="auto">
          <a:xfrm flipH="1" flipV="1">
            <a:off x="8208963" y="2636838"/>
            <a:ext cx="4762" cy="325437"/>
          </a:xfrm>
          <a:prstGeom prst="straightConnector1">
            <a:avLst/>
          </a:prstGeom>
          <a:noFill/>
          <a:ln w="9525">
            <a:solidFill>
              <a:schemeClr val="tx1"/>
            </a:solidFill>
            <a:round/>
          </a:ln>
        </p:spPr>
      </p:cxnSp>
      <p:cxnSp>
        <p:nvCxnSpPr>
          <p:cNvPr id="81948" name="AutoShape 29"/>
          <p:cNvCxnSpPr>
            <a:cxnSpLocks noChangeShapeType="1"/>
            <a:stCxn id="28693" idx="0"/>
            <a:endCxn id="28685" idx="2"/>
          </p:cNvCxnSpPr>
          <p:nvPr/>
        </p:nvCxnSpPr>
        <p:spPr bwMode="auto">
          <a:xfrm rot="-5400000">
            <a:off x="5511801" y="3589337"/>
            <a:ext cx="577850" cy="225425"/>
          </a:xfrm>
          <a:prstGeom prst="bentConnector3">
            <a:avLst>
              <a:gd name="adj1" fmla="val 50000"/>
            </a:avLst>
          </a:prstGeom>
          <a:noFill/>
          <a:ln w="9525">
            <a:solidFill>
              <a:schemeClr val="tx1"/>
            </a:solidFill>
            <a:miter lim="800000"/>
          </a:ln>
        </p:spPr>
      </p:cxnSp>
      <p:cxnSp>
        <p:nvCxnSpPr>
          <p:cNvPr id="81949" name="AutoShape 30"/>
          <p:cNvCxnSpPr>
            <a:cxnSpLocks noChangeShapeType="1"/>
            <a:stCxn id="28685" idx="2"/>
            <a:endCxn id="28694" idx="0"/>
          </p:cNvCxnSpPr>
          <p:nvPr/>
        </p:nvCxnSpPr>
        <p:spPr bwMode="auto">
          <a:xfrm rot="16200000" flipH="1">
            <a:off x="5768976" y="3557587"/>
            <a:ext cx="577850" cy="288925"/>
          </a:xfrm>
          <a:prstGeom prst="bentConnector3">
            <a:avLst>
              <a:gd name="adj1" fmla="val 50000"/>
            </a:avLst>
          </a:prstGeom>
          <a:noFill/>
          <a:ln w="9525">
            <a:solidFill>
              <a:schemeClr val="tx1"/>
            </a:solidFill>
            <a:miter lim="800000"/>
          </a:ln>
        </p:spPr>
      </p:cxnSp>
      <p:cxnSp>
        <p:nvCxnSpPr>
          <p:cNvPr id="81950" name="AutoShape 31"/>
          <p:cNvCxnSpPr>
            <a:cxnSpLocks noChangeShapeType="1"/>
          </p:cNvCxnSpPr>
          <p:nvPr/>
        </p:nvCxnSpPr>
        <p:spPr bwMode="auto">
          <a:xfrm rot="-5400000">
            <a:off x="4964113" y="5229225"/>
            <a:ext cx="150812" cy="103188"/>
          </a:xfrm>
          <a:prstGeom prst="bentConnector3">
            <a:avLst>
              <a:gd name="adj1" fmla="val 49472"/>
            </a:avLst>
          </a:prstGeom>
          <a:noFill/>
          <a:ln w="9525">
            <a:noFill/>
            <a:miter lim="800000"/>
          </a:ln>
        </p:spPr>
      </p:cxnSp>
      <p:cxnSp>
        <p:nvCxnSpPr>
          <p:cNvPr id="81951" name="AutoShape 32"/>
          <p:cNvCxnSpPr>
            <a:cxnSpLocks noChangeShapeType="1"/>
            <a:stCxn id="28696" idx="2"/>
            <a:endCxn id="28697" idx="0"/>
          </p:cNvCxnSpPr>
          <p:nvPr/>
        </p:nvCxnSpPr>
        <p:spPr bwMode="auto">
          <a:xfrm rot="5400000">
            <a:off x="7763669" y="5206207"/>
            <a:ext cx="390525" cy="7937"/>
          </a:xfrm>
          <a:prstGeom prst="bentConnector3">
            <a:avLst>
              <a:gd name="adj1" fmla="val 50000"/>
            </a:avLst>
          </a:prstGeom>
          <a:noFill/>
          <a:ln w="9525">
            <a:solidFill>
              <a:schemeClr val="tx1"/>
            </a:solidFill>
            <a:miter lim="800000"/>
          </a:ln>
        </p:spPr>
      </p:cxnSp>
      <p:cxnSp>
        <p:nvCxnSpPr>
          <p:cNvPr id="81952" name="AutoShape 33"/>
          <p:cNvCxnSpPr>
            <a:cxnSpLocks noChangeShapeType="1"/>
            <a:stCxn id="28696" idx="0"/>
            <a:endCxn id="28686" idx="2"/>
          </p:cNvCxnSpPr>
          <p:nvPr/>
        </p:nvCxnSpPr>
        <p:spPr bwMode="auto">
          <a:xfrm rot="-5400000">
            <a:off x="7782719" y="3574256"/>
            <a:ext cx="611188" cy="250825"/>
          </a:xfrm>
          <a:prstGeom prst="bentConnector3">
            <a:avLst>
              <a:gd name="adj1" fmla="val 49870"/>
            </a:avLst>
          </a:prstGeom>
          <a:noFill/>
          <a:ln w="9525">
            <a:solidFill>
              <a:schemeClr val="tx1"/>
            </a:solidFill>
            <a:miter lim="800000"/>
          </a:ln>
        </p:spPr>
      </p:cxnSp>
      <p:cxnSp>
        <p:nvCxnSpPr>
          <p:cNvPr id="81953" name="AutoShape 34"/>
          <p:cNvCxnSpPr>
            <a:cxnSpLocks noChangeShapeType="1"/>
            <a:stCxn id="28686" idx="2"/>
          </p:cNvCxnSpPr>
          <p:nvPr/>
        </p:nvCxnSpPr>
        <p:spPr bwMode="auto">
          <a:xfrm rot="16200000" flipH="1">
            <a:off x="8040688" y="3567112"/>
            <a:ext cx="596900" cy="250825"/>
          </a:xfrm>
          <a:prstGeom prst="bentConnector3">
            <a:avLst>
              <a:gd name="adj1" fmla="val 50000"/>
            </a:avLst>
          </a:prstGeom>
          <a:noFill/>
          <a:ln w="9525">
            <a:solidFill>
              <a:schemeClr val="tx1"/>
            </a:solidFill>
            <a:miter lim="800000"/>
          </a:ln>
        </p:spPr>
      </p:cxnSp>
      <p:sp>
        <p:nvSpPr>
          <p:cNvPr id="28707" name="AutoShape 35"/>
          <p:cNvSpPr>
            <a:spLocks noChangeArrowheads="1"/>
          </p:cNvSpPr>
          <p:nvPr/>
        </p:nvSpPr>
        <p:spPr bwMode="auto">
          <a:xfrm>
            <a:off x="6011863" y="5373688"/>
            <a:ext cx="314325" cy="1150937"/>
          </a:xfrm>
          <a:prstGeom prst="roundRect">
            <a:avLst>
              <a:gd name="adj" fmla="val 16667"/>
            </a:avLst>
          </a:prstGeom>
          <a:solidFill>
            <a:srgbClr val="ABD5FF"/>
          </a:solidFill>
          <a:ln w="9525">
            <a:solidFill>
              <a:schemeClr val="tx1"/>
            </a:solidFill>
            <a:round/>
          </a:ln>
          <a:effectLst>
            <a:outerShdw dist="63500" dir="2212194" algn="ctr" rotWithShape="0">
              <a:schemeClr val="bg2"/>
            </a:outerShdw>
          </a:effectLst>
        </p:spPr>
        <p:txBody>
          <a:bodyPr vert="eaVert" lIns="0" rIns="0" anchor="ctr"/>
          <a:lstStyle/>
          <a:p>
            <a:pPr algn="ctr">
              <a:defRPr/>
            </a:pPr>
            <a:r>
              <a:rPr lang="zh-CN" altLang="en-US" b="0" dirty="0" smtClean="0">
                <a:solidFill>
                  <a:srgbClr val="003399"/>
                </a:solidFill>
                <a:latin typeface="Arial" panose="020B0604020202020204" pitchFamily="34" charset="0"/>
                <a:ea typeface="宋体" panose="02010600030101010101" pitchFamily="2" charset="-122"/>
              </a:rPr>
              <a:t>徐成江</a:t>
            </a:r>
            <a:endParaRPr lang="zh-CN" altLang="en-US" b="0" dirty="0">
              <a:solidFill>
                <a:srgbClr val="003399"/>
              </a:solidFill>
              <a:latin typeface="Arial" panose="020B0604020202020204" pitchFamily="34" charset="0"/>
              <a:ea typeface="宋体" panose="02010600030101010101" pitchFamily="2" charset="-122"/>
            </a:endParaRPr>
          </a:p>
        </p:txBody>
      </p:sp>
      <p:cxnSp>
        <p:nvCxnSpPr>
          <p:cNvPr id="81955" name="AutoShape 36"/>
          <p:cNvCxnSpPr>
            <a:cxnSpLocks noChangeShapeType="1"/>
            <a:stCxn id="28688" idx="2"/>
            <a:endCxn id="28691" idx="0"/>
          </p:cNvCxnSpPr>
          <p:nvPr/>
        </p:nvCxnSpPr>
        <p:spPr bwMode="auto">
          <a:xfrm rot="5400000">
            <a:off x="3509016" y="3324071"/>
            <a:ext cx="587683" cy="746125"/>
          </a:xfrm>
          <a:prstGeom prst="bentConnector3">
            <a:avLst>
              <a:gd name="adj1" fmla="val 50000"/>
            </a:avLst>
          </a:prstGeom>
          <a:noFill/>
          <a:ln w="9525">
            <a:solidFill>
              <a:schemeClr val="tx1"/>
            </a:solidFill>
            <a:miter lim="800000"/>
          </a:ln>
        </p:spPr>
      </p:cxnSp>
      <p:cxnSp>
        <p:nvCxnSpPr>
          <p:cNvPr id="81956" name="AutoShape 37"/>
          <p:cNvCxnSpPr>
            <a:cxnSpLocks noChangeShapeType="1"/>
            <a:stCxn id="28688" idx="2"/>
            <a:endCxn id="28690" idx="0"/>
          </p:cNvCxnSpPr>
          <p:nvPr/>
        </p:nvCxnSpPr>
        <p:spPr bwMode="auto">
          <a:xfrm rot="5400000">
            <a:off x="3881285" y="3696340"/>
            <a:ext cx="587683" cy="1587"/>
          </a:xfrm>
          <a:prstGeom prst="bentConnector3">
            <a:avLst>
              <a:gd name="adj1" fmla="val 50000"/>
            </a:avLst>
          </a:prstGeom>
          <a:noFill/>
          <a:ln w="9525">
            <a:solidFill>
              <a:schemeClr val="tx1"/>
            </a:solidFill>
            <a:miter lim="800000"/>
          </a:ln>
        </p:spPr>
      </p:cxnSp>
      <p:cxnSp>
        <p:nvCxnSpPr>
          <p:cNvPr id="81957" name="AutoShape 38"/>
          <p:cNvCxnSpPr>
            <a:cxnSpLocks noChangeShapeType="1"/>
            <a:stCxn id="28688" idx="2"/>
            <a:endCxn id="28689" idx="0"/>
          </p:cNvCxnSpPr>
          <p:nvPr/>
        </p:nvCxnSpPr>
        <p:spPr bwMode="auto">
          <a:xfrm rot="16200000" flipH="1">
            <a:off x="4287684" y="3291526"/>
            <a:ext cx="587683" cy="811213"/>
          </a:xfrm>
          <a:prstGeom prst="bentConnector3">
            <a:avLst>
              <a:gd name="adj1" fmla="val 50000"/>
            </a:avLst>
          </a:prstGeom>
          <a:noFill/>
          <a:ln w="9525">
            <a:solidFill>
              <a:schemeClr val="tx1"/>
            </a:solidFill>
            <a:miter lim="800000"/>
          </a:ln>
        </p:spPr>
      </p:cxnSp>
      <p:cxnSp>
        <p:nvCxnSpPr>
          <p:cNvPr id="81958" name="AutoShape 39"/>
          <p:cNvCxnSpPr>
            <a:cxnSpLocks noChangeShapeType="1"/>
            <a:stCxn id="28688" idx="0"/>
            <a:endCxn id="28679" idx="2"/>
          </p:cNvCxnSpPr>
          <p:nvPr/>
        </p:nvCxnSpPr>
        <p:spPr bwMode="auto">
          <a:xfrm rot="16200000" flipV="1">
            <a:off x="4008989" y="2802974"/>
            <a:ext cx="333066" cy="794"/>
          </a:xfrm>
          <a:prstGeom prst="straightConnector1">
            <a:avLst/>
          </a:prstGeom>
          <a:noFill/>
          <a:ln w="9525">
            <a:solidFill>
              <a:schemeClr val="tx1"/>
            </a:solidFill>
            <a:round/>
          </a:ln>
        </p:spPr>
      </p:cxnSp>
      <p:sp>
        <p:nvSpPr>
          <p:cNvPr id="28712" name="AutoShape 40"/>
          <p:cNvSpPr>
            <a:spLocks noChangeArrowheads="1"/>
          </p:cNvSpPr>
          <p:nvPr/>
        </p:nvSpPr>
        <p:spPr bwMode="auto">
          <a:xfrm>
            <a:off x="2341563" y="4005263"/>
            <a:ext cx="360362" cy="923925"/>
          </a:xfrm>
          <a:prstGeom prst="roundRect">
            <a:avLst>
              <a:gd name="adj" fmla="val 16667"/>
            </a:avLst>
          </a:prstGeom>
          <a:solidFill>
            <a:srgbClr val="47A3FF"/>
          </a:solidFill>
          <a:ln w="9525">
            <a:solidFill>
              <a:schemeClr val="tx1"/>
            </a:solidFill>
            <a:round/>
          </a:ln>
          <a:effectLst>
            <a:outerShdw dist="63500" dir="2212194" algn="ctr" rotWithShape="0">
              <a:schemeClr val="bg2"/>
            </a:outerShdw>
          </a:effectLst>
        </p:spPr>
        <p:txBody>
          <a:bodyPr vert="eaVert" lIns="0" rIns="0" anchor="ctr"/>
          <a:lstStyle/>
          <a:p>
            <a:pPr algn="ctr" latinLnBrk="1">
              <a:defRPr/>
            </a:pPr>
            <a:r>
              <a:rPr lang="zh-CN" altLang="en-US" b="0">
                <a:solidFill>
                  <a:srgbClr val="003399"/>
                </a:solidFill>
                <a:latin typeface="Arial" panose="020B0604020202020204" pitchFamily="34" charset="0"/>
                <a:ea typeface="宋体" panose="02010600030101010101" pitchFamily="2" charset="-122"/>
              </a:rPr>
              <a:t>计划安排</a:t>
            </a:r>
          </a:p>
        </p:txBody>
      </p:sp>
      <p:sp>
        <p:nvSpPr>
          <p:cNvPr id="28713" name="AutoShape 41"/>
          <p:cNvSpPr>
            <a:spLocks noChangeArrowheads="1"/>
          </p:cNvSpPr>
          <p:nvPr/>
        </p:nvSpPr>
        <p:spPr bwMode="auto">
          <a:xfrm>
            <a:off x="1760538" y="3994150"/>
            <a:ext cx="350837" cy="935038"/>
          </a:xfrm>
          <a:prstGeom prst="roundRect">
            <a:avLst>
              <a:gd name="adj" fmla="val 16667"/>
            </a:avLst>
          </a:prstGeom>
          <a:solidFill>
            <a:srgbClr val="47A3FF"/>
          </a:solidFill>
          <a:ln w="9525">
            <a:solidFill>
              <a:schemeClr val="tx1"/>
            </a:solidFill>
            <a:round/>
          </a:ln>
          <a:effectLst>
            <a:outerShdw dist="63500" dir="2212194" algn="ctr" rotWithShape="0">
              <a:schemeClr val="bg2"/>
            </a:outerShdw>
          </a:effectLst>
        </p:spPr>
        <p:txBody>
          <a:bodyPr vert="eaVert" lIns="0" rIns="0" anchor="ctr"/>
          <a:lstStyle/>
          <a:p>
            <a:pPr algn="ctr" latinLnBrk="1">
              <a:defRPr/>
            </a:pPr>
            <a:r>
              <a:rPr lang="zh-CN" altLang="en-US" b="0">
                <a:solidFill>
                  <a:srgbClr val="003399"/>
                </a:solidFill>
                <a:latin typeface="Arial" panose="020B0604020202020204" pitchFamily="34" charset="0"/>
                <a:ea typeface="宋体" panose="02010600030101010101" pitchFamily="2" charset="-122"/>
              </a:rPr>
              <a:t>管理</a:t>
            </a:r>
          </a:p>
        </p:txBody>
      </p:sp>
      <p:cxnSp>
        <p:nvCxnSpPr>
          <p:cNvPr id="81961" name="AutoShape 42"/>
          <p:cNvCxnSpPr>
            <a:cxnSpLocks noChangeShapeType="1"/>
            <a:stCxn id="28684" idx="2"/>
            <a:endCxn id="28712" idx="0"/>
          </p:cNvCxnSpPr>
          <p:nvPr/>
        </p:nvCxnSpPr>
        <p:spPr bwMode="auto">
          <a:xfrm rot="16200000" flipH="1">
            <a:off x="2076450" y="3559175"/>
            <a:ext cx="611188" cy="280988"/>
          </a:xfrm>
          <a:prstGeom prst="bentConnector3">
            <a:avLst>
              <a:gd name="adj1" fmla="val 49870"/>
            </a:avLst>
          </a:prstGeom>
          <a:noFill/>
          <a:ln w="9525">
            <a:solidFill>
              <a:schemeClr val="tx1"/>
            </a:solidFill>
            <a:miter lim="800000"/>
          </a:ln>
        </p:spPr>
      </p:cxnSp>
      <p:cxnSp>
        <p:nvCxnSpPr>
          <p:cNvPr id="81962" name="AutoShape 43"/>
          <p:cNvCxnSpPr>
            <a:cxnSpLocks noChangeShapeType="1"/>
            <a:stCxn id="28684" idx="2"/>
            <a:endCxn id="28713" idx="0"/>
          </p:cNvCxnSpPr>
          <p:nvPr/>
        </p:nvCxnSpPr>
        <p:spPr bwMode="auto">
          <a:xfrm rot="5400000">
            <a:off x="1789112" y="3541713"/>
            <a:ext cx="600075" cy="304800"/>
          </a:xfrm>
          <a:prstGeom prst="bentConnector3">
            <a:avLst>
              <a:gd name="adj1" fmla="val 50000"/>
            </a:avLst>
          </a:prstGeom>
          <a:noFill/>
          <a:ln w="9525">
            <a:solidFill>
              <a:schemeClr val="tx1"/>
            </a:solidFill>
            <a:miter lim="800000"/>
          </a:ln>
        </p:spPr>
      </p:cxnSp>
      <p:sp>
        <p:nvSpPr>
          <p:cNvPr id="28716" name="AutoShape 44"/>
          <p:cNvSpPr>
            <a:spLocks noChangeArrowheads="1"/>
          </p:cNvSpPr>
          <p:nvPr/>
        </p:nvSpPr>
        <p:spPr bwMode="auto">
          <a:xfrm>
            <a:off x="5795963" y="1341438"/>
            <a:ext cx="1511300" cy="431800"/>
          </a:xfrm>
          <a:prstGeom prst="roundRect">
            <a:avLst>
              <a:gd name="adj" fmla="val 16667"/>
            </a:avLst>
          </a:prstGeom>
          <a:solidFill>
            <a:srgbClr val="47A3FF"/>
          </a:solidFill>
          <a:ln w="9525">
            <a:solidFill>
              <a:schemeClr val="tx1"/>
            </a:solidFill>
            <a:round/>
          </a:ln>
          <a:effectLst>
            <a:outerShdw dist="63500" dir="2212194" algn="ctr" rotWithShape="0">
              <a:schemeClr val="bg2"/>
            </a:outerShdw>
          </a:effectLst>
        </p:spPr>
        <p:txBody>
          <a:bodyPr wrap="none" anchor="ctr"/>
          <a:lstStyle/>
          <a:p>
            <a:pPr algn="ctr" latinLnBrk="1">
              <a:defRPr/>
            </a:pPr>
            <a:r>
              <a:rPr lang="zh-CN" altLang="en-US" sz="1200" b="0">
                <a:solidFill>
                  <a:srgbClr val="003399"/>
                </a:solidFill>
                <a:latin typeface="Arial" panose="020B0604020202020204" pitchFamily="34" charset="0"/>
                <a:ea typeface="宋体" panose="02010600030101010101" pitchFamily="2" charset="-122"/>
              </a:rPr>
              <a:t>项目管理</a:t>
            </a:r>
          </a:p>
        </p:txBody>
      </p:sp>
      <p:cxnSp>
        <p:nvCxnSpPr>
          <p:cNvPr id="81964" name="AutoShape 45"/>
          <p:cNvCxnSpPr>
            <a:cxnSpLocks noChangeShapeType="1"/>
            <a:stCxn id="28677" idx="2"/>
            <a:endCxn id="28716" idx="1"/>
          </p:cNvCxnSpPr>
          <p:nvPr/>
        </p:nvCxnSpPr>
        <p:spPr bwMode="auto">
          <a:xfrm rot="16200000" flipH="1">
            <a:off x="4932363" y="693738"/>
            <a:ext cx="288925" cy="1438275"/>
          </a:xfrm>
          <a:prstGeom prst="bentConnector2">
            <a:avLst/>
          </a:prstGeom>
          <a:noFill/>
          <a:ln w="9525">
            <a:solidFill>
              <a:schemeClr val="tx1"/>
            </a:solidFill>
            <a:miter lim="800000"/>
          </a:ln>
        </p:spPr>
      </p:cxnSp>
      <p:sp>
        <p:nvSpPr>
          <p:cNvPr id="28718" name="AutoShape 46"/>
          <p:cNvSpPr>
            <a:spLocks noChangeArrowheads="1"/>
          </p:cNvSpPr>
          <p:nvPr/>
        </p:nvSpPr>
        <p:spPr bwMode="auto">
          <a:xfrm>
            <a:off x="7812088" y="1341438"/>
            <a:ext cx="990600" cy="431800"/>
          </a:xfrm>
          <a:prstGeom prst="roundRect">
            <a:avLst>
              <a:gd name="adj" fmla="val 16667"/>
            </a:avLst>
          </a:prstGeom>
          <a:solidFill>
            <a:srgbClr val="ABD5FF"/>
          </a:solidFill>
          <a:ln w="9525">
            <a:solidFill>
              <a:schemeClr val="tx1"/>
            </a:solidFill>
            <a:round/>
          </a:ln>
          <a:effectLst>
            <a:outerShdw dist="63500" dir="2212194" algn="ctr" rotWithShape="0">
              <a:schemeClr val="bg2"/>
            </a:outerShdw>
          </a:effectLst>
        </p:spPr>
        <p:txBody>
          <a:bodyPr wrap="none" anchor="ctr"/>
          <a:lstStyle/>
          <a:p>
            <a:pPr algn="ctr">
              <a:defRPr/>
            </a:pPr>
            <a:r>
              <a:rPr lang="zh-CN" altLang="en-US" sz="1200" dirty="0" smtClean="0">
                <a:solidFill>
                  <a:srgbClr val="003399"/>
                </a:solidFill>
              </a:rPr>
              <a:t>李治</a:t>
            </a:r>
            <a:endParaRPr lang="zh-CN" altLang="en-US" sz="1200" b="0" dirty="0">
              <a:solidFill>
                <a:srgbClr val="003399"/>
              </a:solidFill>
              <a:latin typeface="Arial" panose="020B0604020202020204" pitchFamily="34" charset="0"/>
              <a:ea typeface="宋体" panose="02010600030101010101" pitchFamily="2" charset="-122"/>
            </a:endParaRPr>
          </a:p>
        </p:txBody>
      </p:sp>
      <p:cxnSp>
        <p:nvCxnSpPr>
          <p:cNvPr id="81966" name="AutoShape 47"/>
          <p:cNvCxnSpPr>
            <a:cxnSpLocks noChangeShapeType="1"/>
            <a:stCxn id="28716" idx="3"/>
            <a:endCxn id="28718" idx="1"/>
          </p:cNvCxnSpPr>
          <p:nvPr/>
        </p:nvCxnSpPr>
        <p:spPr bwMode="auto">
          <a:xfrm>
            <a:off x="7307263" y="1557338"/>
            <a:ext cx="504825" cy="0"/>
          </a:xfrm>
          <a:prstGeom prst="straightConnector1">
            <a:avLst/>
          </a:prstGeom>
          <a:noFill/>
          <a:ln w="9525">
            <a:solidFill>
              <a:schemeClr val="tx1"/>
            </a:solidFill>
            <a:round/>
          </a:ln>
        </p:spPr>
      </p:cxnSp>
      <p:sp>
        <p:nvSpPr>
          <p:cNvPr id="28720" name="AutoShape 48"/>
          <p:cNvSpPr>
            <a:spLocks noChangeArrowheads="1"/>
          </p:cNvSpPr>
          <p:nvPr/>
        </p:nvSpPr>
        <p:spPr bwMode="auto">
          <a:xfrm>
            <a:off x="4589463" y="5381625"/>
            <a:ext cx="287337" cy="1143000"/>
          </a:xfrm>
          <a:prstGeom prst="roundRect">
            <a:avLst>
              <a:gd name="adj" fmla="val 16667"/>
            </a:avLst>
          </a:prstGeom>
          <a:solidFill>
            <a:srgbClr val="ABD5FF"/>
          </a:solidFill>
          <a:ln w="9525">
            <a:solidFill>
              <a:schemeClr val="tx1"/>
            </a:solidFill>
            <a:round/>
          </a:ln>
          <a:effectLst>
            <a:outerShdw dist="63500" dir="2212194" algn="ctr" rotWithShape="0">
              <a:schemeClr val="bg2"/>
            </a:outerShdw>
          </a:effectLst>
        </p:spPr>
        <p:txBody>
          <a:bodyPr vert="eaVert" lIns="0" rIns="0" anchor="ctr"/>
          <a:lstStyle/>
          <a:p>
            <a:pPr algn="ctr">
              <a:defRPr/>
            </a:pPr>
            <a:r>
              <a:rPr lang="zh-CN" altLang="en-US" b="0" dirty="0" smtClean="0">
                <a:solidFill>
                  <a:srgbClr val="003399"/>
                </a:solidFill>
                <a:latin typeface="Arial" panose="020B0604020202020204" pitchFamily="34" charset="0"/>
                <a:ea typeface="宋体" panose="02010600030101010101" pitchFamily="2" charset="-122"/>
              </a:rPr>
              <a:t>赖祥洪</a:t>
            </a:r>
            <a:endParaRPr lang="zh-CN" altLang="en-US" b="0" dirty="0">
              <a:solidFill>
                <a:srgbClr val="003399"/>
              </a:solidFill>
              <a:latin typeface="Arial" panose="020B0604020202020204" pitchFamily="34" charset="0"/>
              <a:ea typeface="宋体" panose="02010600030101010101" pitchFamily="2" charset="-122"/>
            </a:endParaRPr>
          </a:p>
        </p:txBody>
      </p:sp>
      <p:sp>
        <p:nvSpPr>
          <p:cNvPr id="28721" name="AutoShape 49"/>
          <p:cNvSpPr>
            <a:spLocks noChangeArrowheads="1"/>
          </p:cNvSpPr>
          <p:nvPr/>
        </p:nvSpPr>
        <p:spPr bwMode="auto">
          <a:xfrm>
            <a:off x="5094288" y="5381625"/>
            <a:ext cx="287337" cy="1143000"/>
          </a:xfrm>
          <a:prstGeom prst="roundRect">
            <a:avLst>
              <a:gd name="adj" fmla="val 16667"/>
            </a:avLst>
          </a:prstGeom>
          <a:solidFill>
            <a:srgbClr val="ABD5FF"/>
          </a:solidFill>
          <a:ln w="9525">
            <a:solidFill>
              <a:schemeClr val="tx1"/>
            </a:solidFill>
            <a:round/>
          </a:ln>
          <a:effectLst>
            <a:outerShdw dist="63500" dir="2212194" algn="ctr" rotWithShape="0">
              <a:schemeClr val="bg2"/>
            </a:outerShdw>
          </a:effectLst>
        </p:spPr>
        <p:txBody>
          <a:bodyPr vert="eaVert" lIns="0" rIns="0" anchor="ctr"/>
          <a:lstStyle/>
          <a:p>
            <a:pPr algn="ctr">
              <a:defRPr/>
            </a:pPr>
            <a:endParaRPr lang="zh-CN" altLang="en-US" b="0" dirty="0">
              <a:solidFill>
                <a:srgbClr val="003399"/>
              </a:solidFill>
              <a:latin typeface="Arial" panose="020B0604020202020204" pitchFamily="34" charset="0"/>
              <a:ea typeface="宋体" panose="02010600030101010101" pitchFamily="2" charset="-122"/>
            </a:endParaRPr>
          </a:p>
          <a:p>
            <a:pPr algn="ctr">
              <a:defRPr/>
            </a:pPr>
            <a:r>
              <a:rPr lang="zh-CN" altLang="en-US" b="0" dirty="0" smtClean="0">
                <a:solidFill>
                  <a:srgbClr val="003399"/>
                </a:solidFill>
                <a:latin typeface="Arial" panose="020B0604020202020204" pitchFamily="34" charset="0"/>
                <a:ea typeface="宋体" panose="02010600030101010101" pitchFamily="2" charset="-122"/>
              </a:rPr>
              <a:t>郭锐</a:t>
            </a:r>
            <a:endParaRPr lang="zh-CN" altLang="en-US" b="0" dirty="0">
              <a:solidFill>
                <a:srgbClr val="003399"/>
              </a:solidFill>
              <a:latin typeface="Arial" panose="020B0604020202020204" pitchFamily="34" charset="0"/>
              <a:ea typeface="宋体" panose="02010600030101010101" pitchFamily="2" charset="-122"/>
            </a:endParaRPr>
          </a:p>
          <a:p>
            <a:pPr algn="ctr">
              <a:defRPr/>
            </a:pPr>
            <a:endParaRPr lang="zh-CN" altLang="en-US" b="0" dirty="0">
              <a:solidFill>
                <a:srgbClr val="003399"/>
              </a:solidFill>
              <a:latin typeface="Arial" panose="020B0604020202020204" pitchFamily="34" charset="0"/>
              <a:ea typeface="宋体" panose="02010600030101010101" pitchFamily="2" charset="-122"/>
            </a:endParaRPr>
          </a:p>
        </p:txBody>
      </p:sp>
      <p:cxnSp>
        <p:nvCxnSpPr>
          <p:cNvPr id="81969" name="AutoShape 50"/>
          <p:cNvCxnSpPr>
            <a:cxnSpLocks noChangeShapeType="1"/>
            <a:stCxn id="28689" idx="2"/>
            <a:endCxn id="28720" idx="0"/>
          </p:cNvCxnSpPr>
          <p:nvPr/>
        </p:nvCxnSpPr>
        <p:spPr bwMode="auto">
          <a:xfrm rot="5400000">
            <a:off x="4627562" y="5021263"/>
            <a:ext cx="466725" cy="254000"/>
          </a:xfrm>
          <a:prstGeom prst="bentConnector3">
            <a:avLst>
              <a:gd name="adj1" fmla="val 50000"/>
            </a:avLst>
          </a:prstGeom>
          <a:noFill/>
          <a:ln w="9525">
            <a:solidFill>
              <a:schemeClr val="tx1"/>
            </a:solidFill>
            <a:miter lim="800000"/>
          </a:ln>
        </p:spPr>
      </p:cxnSp>
      <p:cxnSp>
        <p:nvCxnSpPr>
          <p:cNvPr id="81970" name="AutoShape 51"/>
          <p:cNvCxnSpPr>
            <a:cxnSpLocks noChangeShapeType="1"/>
            <a:stCxn id="28689" idx="2"/>
            <a:endCxn id="28721" idx="0"/>
          </p:cNvCxnSpPr>
          <p:nvPr/>
        </p:nvCxnSpPr>
        <p:spPr bwMode="auto">
          <a:xfrm rot="16200000" flipH="1">
            <a:off x="4879975" y="5022850"/>
            <a:ext cx="466725" cy="250825"/>
          </a:xfrm>
          <a:prstGeom prst="bentConnector3">
            <a:avLst>
              <a:gd name="adj1" fmla="val 50000"/>
            </a:avLst>
          </a:prstGeom>
          <a:noFill/>
          <a:ln w="9525">
            <a:solidFill>
              <a:schemeClr val="tx1"/>
            </a:solidFill>
            <a:miter lim="800000"/>
          </a:ln>
        </p:spPr>
      </p:cxnSp>
      <p:sp>
        <p:nvSpPr>
          <p:cNvPr id="28726" name="AutoShape 54"/>
          <p:cNvSpPr>
            <a:spLocks noChangeArrowheads="1"/>
          </p:cNvSpPr>
          <p:nvPr/>
        </p:nvSpPr>
        <p:spPr bwMode="auto">
          <a:xfrm>
            <a:off x="3276600" y="5373688"/>
            <a:ext cx="287338" cy="1143000"/>
          </a:xfrm>
          <a:prstGeom prst="roundRect">
            <a:avLst>
              <a:gd name="adj" fmla="val 16667"/>
            </a:avLst>
          </a:prstGeom>
          <a:solidFill>
            <a:srgbClr val="ABD5FF"/>
          </a:solidFill>
          <a:ln w="9525">
            <a:solidFill>
              <a:schemeClr val="tx1"/>
            </a:solidFill>
            <a:round/>
          </a:ln>
          <a:effectLst>
            <a:outerShdw dist="63500" dir="2212194" algn="ctr" rotWithShape="0">
              <a:schemeClr val="bg2"/>
            </a:outerShdw>
          </a:effectLst>
        </p:spPr>
        <p:txBody>
          <a:bodyPr vert="eaVert" lIns="0" rIns="0" anchor="ctr"/>
          <a:lstStyle/>
          <a:p>
            <a:pPr algn="ctr">
              <a:defRPr/>
            </a:pPr>
            <a:r>
              <a:rPr lang="zh-CN" altLang="en-US" b="0" dirty="0" smtClean="0">
                <a:solidFill>
                  <a:srgbClr val="003399"/>
                </a:solidFill>
                <a:latin typeface="Arial" panose="020B0604020202020204" pitchFamily="34" charset="0"/>
                <a:ea typeface="宋体" panose="02010600030101010101" pitchFamily="2" charset="-122"/>
              </a:rPr>
              <a:t>龙辉文</a:t>
            </a:r>
            <a:endParaRPr lang="zh-CN" altLang="en-US" b="0" dirty="0">
              <a:solidFill>
                <a:srgbClr val="003399"/>
              </a:solidFill>
              <a:latin typeface="Arial" panose="020B0604020202020204" pitchFamily="34" charset="0"/>
              <a:ea typeface="宋体" panose="02010600030101010101" pitchFamily="2" charset="-122"/>
            </a:endParaRPr>
          </a:p>
        </p:txBody>
      </p:sp>
      <p:cxnSp>
        <p:nvCxnSpPr>
          <p:cNvPr id="81972" name="AutoShape 57"/>
          <p:cNvCxnSpPr>
            <a:cxnSpLocks noChangeShapeType="1"/>
            <a:stCxn id="28691" idx="2"/>
            <a:endCxn id="28726" idx="0"/>
          </p:cNvCxnSpPr>
          <p:nvPr/>
        </p:nvCxnSpPr>
        <p:spPr bwMode="auto">
          <a:xfrm rot="5400000">
            <a:off x="3201988" y="5145088"/>
            <a:ext cx="447675" cy="9525"/>
          </a:xfrm>
          <a:prstGeom prst="bentConnector3">
            <a:avLst>
              <a:gd name="adj1" fmla="val 49644"/>
            </a:avLst>
          </a:prstGeom>
          <a:noFill/>
          <a:ln w="9525">
            <a:solidFill>
              <a:schemeClr val="tx1"/>
            </a:solidFill>
            <a:miter lim="800000"/>
          </a:ln>
        </p:spPr>
      </p:cxnSp>
      <p:cxnSp>
        <p:nvCxnSpPr>
          <p:cNvPr id="81973" name="AutoShape 58"/>
          <p:cNvCxnSpPr>
            <a:cxnSpLocks noChangeShapeType="1"/>
            <a:stCxn id="28690" idx="2"/>
            <a:endCxn id="28692" idx="0"/>
          </p:cNvCxnSpPr>
          <p:nvPr/>
        </p:nvCxnSpPr>
        <p:spPr bwMode="auto">
          <a:xfrm rot="5400000">
            <a:off x="3941763" y="5140325"/>
            <a:ext cx="458788" cy="7937"/>
          </a:xfrm>
          <a:prstGeom prst="bentConnector3">
            <a:avLst>
              <a:gd name="adj1" fmla="val 49829"/>
            </a:avLst>
          </a:prstGeom>
          <a:noFill/>
          <a:ln w="9525">
            <a:solidFill>
              <a:schemeClr val="tx1"/>
            </a:solidFill>
            <a:miter lim="800000"/>
          </a:ln>
        </p:spPr>
      </p:cxnSp>
      <p:sp>
        <p:nvSpPr>
          <p:cNvPr id="28731" name="AutoShape 59"/>
          <p:cNvSpPr>
            <a:spLocks noChangeArrowheads="1"/>
          </p:cNvSpPr>
          <p:nvPr/>
        </p:nvSpPr>
        <p:spPr bwMode="auto">
          <a:xfrm>
            <a:off x="2341563" y="5373688"/>
            <a:ext cx="287337" cy="1150937"/>
          </a:xfrm>
          <a:prstGeom prst="roundRect">
            <a:avLst>
              <a:gd name="adj" fmla="val 16667"/>
            </a:avLst>
          </a:prstGeom>
          <a:solidFill>
            <a:srgbClr val="ABD5FF"/>
          </a:solidFill>
          <a:ln w="9525">
            <a:solidFill>
              <a:schemeClr val="tx1"/>
            </a:solidFill>
            <a:round/>
          </a:ln>
          <a:effectLst>
            <a:outerShdw dist="63500" dir="2212194" algn="ctr" rotWithShape="0">
              <a:schemeClr val="bg2"/>
            </a:outerShdw>
          </a:effectLst>
        </p:spPr>
        <p:txBody>
          <a:bodyPr vert="eaVert" lIns="0" rIns="0" anchor="ctr"/>
          <a:lstStyle/>
          <a:p>
            <a:pPr algn="ctr">
              <a:defRPr/>
            </a:pPr>
            <a:r>
              <a:rPr lang="zh-CN" altLang="en-US" b="0" dirty="0" smtClean="0">
                <a:solidFill>
                  <a:srgbClr val="003399"/>
                </a:solidFill>
                <a:latin typeface="Arial" panose="020B0604020202020204" pitchFamily="34" charset="0"/>
                <a:ea typeface="宋体" panose="02010600030101010101" pitchFamily="2" charset="-122"/>
              </a:rPr>
              <a:t>张佳佳</a:t>
            </a:r>
            <a:endParaRPr lang="zh-CN" altLang="en-US" b="0" dirty="0">
              <a:solidFill>
                <a:srgbClr val="003399"/>
              </a:solidFill>
              <a:latin typeface="Arial" panose="020B0604020202020204" pitchFamily="34" charset="0"/>
              <a:ea typeface="宋体" panose="02010600030101010101" pitchFamily="2" charset="-122"/>
            </a:endParaRPr>
          </a:p>
        </p:txBody>
      </p:sp>
      <p:sp>
        <p:nvSpPr>
          <p:cNvPr id="28732" name="AutoShape 60"/>
          <p:cNvSpPr>
            <a:spLocks noChangeArrowheads="1"/>
          </p:cNvSpPr>
          <p:nvPr/>
        </p:nvSpPr>
        <p:spPr bwMode="auto">
          <a:xfrm>
            <a:off x="1835150" y="5372100"/>
            <a:ext cx="287338" cy="1152525"/>
          </a:xfrm>
          <a:prstGeom prst="roundRect">
            <a:avLst>
              <a:gd name="adj" fmla="val 16667"/>
            </a:avLst>
          </a:prstGeom>
          <a:solidFill>
            <a:srgbClr val="ABD5FF"/>
          </a:solidFill>
          <a:ln w="9525">
            <a:solidFill>
              <a:schemeClr val="tx1"/>
            </a:solidFill>
            <a:round/>
          </a:ln>
          <a:effectLst>
            <a:outerShdw dist="63500" dir="2212194" algn="ctr" rotWithShape="0">
              <a:schemeClr val="bg2"/>
            </a:outerShdw>
          </a:effectLst>
        </p:spPr>
        <p:txBody>
          <a:bodyPr vert="eaVert" lIns="0" rIns="0" anchor="ctr"/>
          <a:lstStyle/>
          <a:p>
            <a:pPr algn="ctr">
              <a:defRPr/>
            </a:pPr>
            <a:endParaRPr lang="zh-CN" altLang="en-US" b="0" dirty="0">
              <a:solidFill>
                <a:srgbClr val="003399"/>
              </a:solidFill>
              <a:latin typeface="Arial" panose="020B0604020202020204" pitchFamily="34" charset="0"/>
              <a:ea typeface="宋体" panose="02010600030101010101" pitchFamily="2" charset="-122"/>
            </a:endParaRPr>
          </a:p>
          <a:p>
            <a:pPr algn="ctr">
              <a:defRPr/>
            </a:pPr>
            <a:r>
              <a:rPr lang="zh-CN" altLang="en-US" b="0" dirty="0" smtClean="0">
                <a:solidFill>
                  <a:srgbClr val="003399"/>
                </a:solidFill>
                <a:latin typeface="Arial" panose="020B0604020202020204" pitchFamily="34" charset="0"/>
                <a:ea typeface="宋体" panose="02010600030101010101" pitchFamily="2" charset="-122"/>
              </a:rPr>
              <a:t>张佺</a:t>
            </a:r>
            <a:endParaRPr lang="zh-CN" altLang="en-US" b="0" dirty="0">
              <a:solidFill>
                <a:srgbClr val="003399"/>
              </a:solidFill>
              <a:latin typeface="Arial" panose="020B0604020202020204" pitchFamily="34" charset="0"/>
              <a:ea typeface="宋体" panose="02010600030101010101" pitchFamily="2" charset="-122"/>
            </a:endParaRPr>
          </a:p>
          <a:p>
            <a:pPr algn="ctr">
              <a:defRPr/>
            </a:pPr>
            <a:endParaRPr lang="zh-CN" altLang="en-US" b="0" dirty="0">
              <a:solidFill>
                <a:srgbClr val="003399"/>
              </a:solidFill>
              <a:latin typeface="Arial" panose="020B0604020202020204" pitchFamily="34" charset="0"/>
              <a:ea typeface="宋体" panose="02010600030101010101" pitchFamily="2" charset="-122"/>
            </a:endParaRPr>
          </a:p>
        </p:txBody>
      </p:sp>
      <p:cxnSp>
        <p:nvCxnSpPr>
          <p:cNvPr id="81976" name="AutoShape 61"/>
          <p:cNvCxnSpPr>
            <a:cxnSpLocks noChangeShapeType="1"/>
            <a:stCxn id="28713" idx="2"/>
            <a:endCxn id="28732" idx="0"/>
          </p:cNvCxnSpPr>
          <p:nvPr/>
        </p:nvCxnSpPr>
        <p:spPr bwMode="auto">
          <a:xfrm rot="16200000" flipH="1">
            <a:off x="1736726" y="5129212"/>
            <a:ext cx="442912" cy="42863"/>
          </a:xfrm>
          <a:prstGeom prst="bentConnector3">
            <a:avLst>
              <a:gd name="adj1" fmla="val 49819"/>
            </a:avLst>
          </a:prstGeom>
          <a:noFill/>
          <a:ln w="9525">
            <a:solidFill>
              <a:schemeClr val="tx1"/>
            </a:solidFill>
            <a:miter lim="800000"/>
          </a:ln>
        </p:spPr>
      </p:cxnSp>
      <p:cxnSp>
        <p:nvCxnSpPr>
          <p:cNvPr id="81977" name="AutoShape 62"/>
          <p:cNvCxnSpPr>
            <a:cxnSpLocks noChangeShapeType="1"/>
            <a:stCxn id="28712" idx="2"/>
            <a:endCxn id="28731" idx="0"/>
          </p:cNvCxnSpPr>
          <p:nvPr/>
        </p:nvCxnSpPr>
        <p:spPr bwMode="auto">
          <a:xfrm rot="5400000">
            <a:off x="2282032" y="5133181"/>
            <a:ext cx="444500" cy="36513"/>
          </a:xfrm>
          <a:prstGeom prst="bentConnector3">
            <a:avLst>
              <a:gd name="adj1" fmla="val 50000"/>
            </a:avLst>
          </a:prstGeom>
          <a:noFill/>
          <a:ln w="9525">
            <a:solidFill>
              <a:schemeClr val="tx1"/>
            </a:solidFill>
            <a:miter lim="800000"/>
          </a:ln>
        </p:spPr>
      </p:cxnSp>
      <p:sp>
        <p:nvSpPr>
          <p:cNvPr id="28735" name="AutoShape 63"/>
          <p:cNvSpPr>
            <a:spLocks noChangeArrowheads="1"/>
          </p:cNvSpPr>
          <p:nvPr/>
        </p:nvSpPr>
        <p:spPr bwMode="auto">
          <a:xfrm>
            <a:off x="8316913" y="4005263"/>
            <a:ext cx="301625" cy="952500"/>
          </a:xfrm>
          <a:prstGeom prst="roundRect">
            <a:avLst>
              <a:gd name="adj" fmla="val 16667"/>
            </a:avLst>
          </a:prstGeom>
          <a:solidFill>
            <a:srgbClr val="47A3FF"/>
          </a:solidFill>
          <a:ln w="9525">
            <a:solidFill>
              <a:schemeClr val="tx1"/>
            </a:solidFill>
            <a:round/>
          </a:ln>
          <a:effectLst>
            <a:outerShdw dist="63500" dir="2212194" algn="ctr" rotWithShape="0">
              <a:schemeClr val="bg2"/>
            </a:outerShdw>
          </a:effectLst>
        </p:spPr>
        <p:txBody>
          <a:bodyPr lIns="0" rIns="0" anchor="ctr"/>
          <a:lstStyle/>
          <a:p>
            <a:pPr algn="ctr" latinLnBrk="1">
              <a:defRPr/>
            </a:pPr>
            <a:r>
              <a:rPr lang="en-US" altLang="zh-CN" sz="1200" b="0">
                <a:solidFill>
                  <a:srgbClr val="003399"/>
                </a:solidFill>
                <a:latin typeface="Arial" panose="020B0604020202020204" pitchFamily="34" charset="0"/>
                <a:ea typeface="宋体" panose="02010600030101010101" pitchFamily="2" charset="-122"/>
              </a:rPr>
              <a:t>S</a:t>
            </a:r>
          </a:p>
          <a:p>
            <a:pPr algn="ctr" latinLnBrk="1">
              <a:defRPr/>
            </a:pPr>
            <a:r>
              <a:rPr lang="en-US" altLang="zh-CN" sz="1200" b="0">
                <a:solidFill>
                  <a:srgbClr val="003399"/>
                </a:solidFill>
                <a:latin typeface="Arial" panose="020B0604020202020204" pitchFamily="34" charset="0"/>
                <a:ea typeface="宋体" panose="02010600030101010101" pitchFamily="2" charset="-122"/>
              </a:rPr>
              <a:t>Q</a:t>
            </a:r>
          </a:p>
          <a:p>
            <a:pPr algn="ctr" latinLnBrk="1">
              <a:defRPr/>
            </a:pPr>
            <a:r>
              <a:rPr lang="en-US" altLang="zh-CN" sz="1200" b="0">
                <a:solidFill>
                  <a:srgbClr val="003399"/>
                </a:solidFill>
                <a:latin typeface="Arial" panose="020B0604020202020204" pitchFamily="34" charset="0"/>
                <a:ea typeface="宋体" panose="02010600030101010101" pitchFamily="2" charset="-122"/>
              </a:rPr>
              <a:t>E</a:t>
            </a:r>
          </a:p>
        </p:txBody>
      </p:sp>
      <p:sp>
        <p:nvSpPr>
          <p:cNvPr id="28736" name="AutoShape 64"/>
          <p:cNvSpPr>
            <a:spLocks noChangeArrowheads="1"/>
          </p:cNvSpPr>
          <p:nvPr/>
        </p:nvSpPr>
        <p:spPr bwMode="auto">
          <a:xfrm>
            <a:off x="8172450" y="5445125"/>
            <a:ext cx="284163" cy="1079500"/>
          </a:xfrm>
          <a:prstGeom prst="roundRect">
            <a:avLst>
              <a:gd name="adj" fmla="val 16667"/>
            </a:avLst>
          </a:prstGeom>
          <a:solidFill>
            <a:srgbClr val="ABD5FF"/>
          </a:solidFill>
          <a:ln w="9525">
            <a:solidFill>
              <a:schemeClr val="tx1"/>
            </a:solidFill>
            <a:round/>
          </a:ln>
          <a:effectLst>
            <a:outerShdw dist="63500" dir="2212194" algn="ctr" rotWithShape="0">
              <a:schemeClr val="bg2"/>
            </a:outerShdw>
          </a:effectLst>
        </p:spPr>
        <p:txBody>
          <a:bodyPr vert="eaVert" lIns="0" rIns="0" anchor="ctr"/>
          <a:lstStyle/>
          <a:p>
            <a:pPr algn="ctr">
              <a:defRPr/>
            </a:pPr>
            <a:r>
              <a:rPr lang="zh-CN" altLang="en-US" b="0" dirty="0" smtClean="0">
                <a:solidFill>
                  <a:srgbClr val="003399"/>
                </a:solidFill>
                <a:latin typeface="Arial" panose="020B0604020202020204" pitchFamily="34" charset="0"/>
                <a:ea typeface="宋体" panose="02010600030101010101" pitchFamily="2" charset="-122"/>
              </a:rPr>
              <a:t>景伟丽</a:t>
            </a:r>
            <a:endParaRPr lang="en-US" altLang="zh-CN" b="0" dirty="0">
              <a:solidFill>
                <a:srgbClr val="003399"/>
              </a:solidFill>
              <a:latin typeface="Arial" panose="020B0604020202020204" pitchFamily="34" charset="0"/>
              <a:ea typeface="宋体" panose="02010600030101010101" pitchFamily="2" charset="-122"/>
            </a:endParaRPr>
          </a:p>
        </p:txBody>
      </p:sp>
      <p:sp>
        <p:nvSpPr>
          <p:cNvPr id="28737" name="AutoShape 65"/>
          <p:cNvSpPr>
            <a:spLocks noChangeArrowheads="1"/>
          </p:cNvSpPr>
          <p:nvPr/>
        </p:nvSpPr>
        <p:spPr bwMode="auto">
          <a:xfrm>
            <a:off x="395288" y="2205038"/>
            <a:ext cx="936625" cy="431800"/>
          </a:xfrm>
          <a:prstGeom prst="roundRect">
            <a:avLst>
              <a:gd name="adj" fmla="val 16667"/>
            </a:avLst>
          </a:prstGeom>
          <a:solidFill>
            <a:srgbClr val="47A3FF"/>
          </a:solidFill>
          <a:ln w="9525">
            <a:solidFill>
              <a:schemeClr val="tx1"/>
            </a:solidFill>
            <a:round/>
          </a:ln>
          <a:effectLst>
            <a:outerShdw dist="63500" dir="2212194" algn="ctr" rotWithShape="0">
              <a:schemeClr val="bg2"/>
            </a:outerShdw>
          </a:effectLst>
        </p:spPr>
        <p:txBody>
          <a:bodyPr wrap="none" anchor="ctr"/>
          <a:lstStyle/>
          <a:p>
            <a:pPr algn="ctr" latinLnBrk="1">
              <a:defRPr/>
            </a:pPr>
            <a:r>
              <a:rPr lang="zh-CN" altLang="en-US" b="0">
                <a:solidFill>
                  <a:srgbClr val="003399"/>
                </a:solidFill>
                <a:latin typeface="Arial" panose="020B0604020202020204" pitchFamily="34" charset="0"/>
                <a:ea typeface="宋体" panose="02010600030101010101" pitchFamily="2" charset="-122"/>
              </a:rPr>
              <a:t>采购</a:t>
            </a:r>
          </a:p>
        </p:txBody>
      </p:sp>
      <p:sp>
        <p:nvSpPr>
          <p:cNvPr id="28738" name="AutoShape 66"/>
          <p:cNvSpPr>
            <a:spLocks noChangeArrowheads="1"/>
          </p:cNvSpPr>
          <p:nvPr/>
        </p:nvSpPr>
        <p:spPr bwMode="auto">
          <a:xfrm>
            <a:off x="368300" y="2962275"/>
            <a:ext cx="990600" cy="431800"/>
          </a:xfrm>
          <a:prstGeom prst="roundRect">
            <a:avLst>
              <a:gd name="adj" fmla="val 16667"/>
            </a:avLst>
          </a:prstGeom>
          <a:solidFill>
            <a:srgbClr val="ABD5FF"/>
          </a:solidFill>
          <a:ln w="9525">
            <a:solidFill>
              <a:schemeClr val="tx1"/>
            </a:solidFill>
            <a:round/>
          </a:ln>
          <a:effectLst>
            <a:outerShdw dist="63500" dir="2212194" algn="ctr" rotWithShape="0">
              <a:schemeClr val="bg2"/>
            </a:outerShdw>
          </a:effectLst>
        </p:spPr>
        <p:txBody>
          <a:bodyPr wrap="none" anchor="ctr"/>
          <a:lstStyle/>
          <a:p>
            <a:pPr algn="ctr">
              <a:defRPr/>
            </a:pPr>
            <a:r>
              <a:rPr lang="zh-CN" altLang="en-US" b="0" dirty="0" smtClean="0">
                <a:solidFill>
                  <a:srgbClr val="003399"/>
                </a:solidFill>
                <a:latin typeface="Arial" panose="020B0604020202020204" pitchFamily="34" charset="0"/>
                <a:ea typeface="宋体" panose="02010600030101010101" pitchFamily="2" charset="-122"/>
              </a:rPr>
              <a:t>向东</a:t>
            </a:r>
            <a:endParaRPr lang="zh-CN" altLang="en-US" b="0" dirty="0">
              <a:solidFill>
                <a:srgbClr val="003399"/>
              </a:solidFill>
              <a:latin typeface="Arial" panose="020B0604020202020204" pitchFamily="34" charset="0"/>
              <a:ea typeface="宋体" panose="02010600030101010101" pitchFamily="2" charset="-122"/>
            </a:endParaRPr>
          </a:p>
          <a:p>
            <a:pPr algn="ctr">
              <a:defRPr/>
            </a:pPr>
            <a:r>
              <a:rPr lang="zh-CN" altLang="en-US" b="0" dirty="0">
                <a:solidFill>
                  <a:srgbClr val="003399"/>
                </a:solidFill>
                <a:latin typeface="Arial" panose="020B0604020202020204" pitchFamily="34" charset="0"/>
                <a:ea typeface="宋体" panose="02010600030101010101" pitchFamily="2" charset="-122"/>
              </a:rPr>
              <a:t>部长</a:t>
            </a:r>
          </a:p>
        </p:txBody>
      </p:sp>
      <p:cxnSp>
        <p:nvCxnSpPr>
          <p:cNvPr id="81982" name="AutoShape 67"/>
          <p:cNvCxnSpPr>
            <a:cxnSpLocks noChangeShapeType="1"/>
            <a:stCxn id="28738" idx="0"/>
            <a:endCxn id="28737" idx="2"/>
          </p:cNvCxnSpPr>
          <p:nvPr/>
        </p:nvCxnSpPr>
        <p:spPr bwMode="auto">
          <a:xfrm flipV="1">
            <a:off x="863600" y="2636838"/>
            <a:ext cx="0" cy="325437"/>
          </a:xfrm>
          <a:prstGeom prst="straightConnector1">
            <a:avLst/>
          </a:prstGeom>
          <a:noFill/>
          <a:ln w="9525">
            <a:solidFill>
              <a:schemeClr val="tx1"/>
            </a:solidFill>
            <a:round/>
          </a:ln>
        </p:spPr>
      </p:cxnSp>
      <p:cxnSp>
        <p:nvCxnSpPr>
          <p:cNvPr id="81983" name="AutoShape 68"/>
          <p:cNvCxnSpPr>
            <a:cxnSpLocks noChangeShapeType="1"/>
            <a:stCxn id="28677" idx="2"/>
            <a:endCxn id="28681" idx="0"/>
          </p:cNvCxnSpPr>
          <p:nvPr/>
        </p:nvCxnSpPr>
        <p:spPr bwMode="auto">
          <a:xfrm rot="16200000" flipH="1">
            <a:off x="4662488" y="963613"/>
            <a:ext cx="936625" cy="1546225"/>
          </a:xfrm>
          <a:prstGeom prst="bentConnector3">
            <a:avLst>
              <a:gd name="adj1" fmla="val 64065"/>
            </a:avLst>
          </a:prstGeom>
          <a:noFill/>
          <a:ln w="9525">
            <a:solidFill>
              <a:schemeClr val="tx1"/>
            </a:solidFill>
            <a:miter lim="800000"/>
          </a:ln>
        </p:spPr>
      </p:cxnSp>
      <p:cxnSp>
        <p:nvCxnSpPr>
          <p:cNvPr id="81984" name="AutoShape 69"/>
          <p:cNvCxnSpPr>
            <a:cxnSpLocks noChangeShapeType="1"/>
            <a:stCxn id="28677" idx="2"/>
            <a:endCxn id="28682" idx="0"/>
          </p:cNvCxnSpPr>
          <p:nvPr/>
        </p:nvCxnSpPr>
        <p:spPr bwMode="auto">
          <a:xfrm rot="16200000" flipH="1">
            <a:off x="5815013" y="-188912"/>
            <a:ext cx="936625" cy="3851275"/>
          </a:xfrm>
          <a:prstGeom prst="bentConnector3">
            <a:avLst>
              <a:gd name="adj1" fmla="val 65250"/>
            </a:avLst>
          </a:prstGeom>
          <a:noFill/>
          <a:ln w="9525">
            <a:solidFill>
              <a:schemeClr val="tx1"/>
            </a:solidFill>
            <a:miter lim="800000"/>
          </a:ln>
        </p:spPr>
      </p:cxnSp>
      <p:cxnSp>
        <p:nvCxnSpPr>
          <p:cNvPr id="81985" name="AutoShape 70"/>
          <p:cNvCxnSpPr>
            <a:cxnSpLocks noChangeShapeType="1"/>
            <a:stCxn id="28677" idx="2"/>
            <a:endCxn id="28678" idx="3"/>
          </p:cNvCxnSpPr>
          <p:nvPr/>
        </p:nvCxnSpPr>
        <p:spPr bwMode="auto">
          <a:xfrm rot="5400000">
            <a:off x="3420269" y="619919"/>
            <a:ext cx="288925" cy="1585913"/>
          </a:xfrm>
          <a:prstGeom prst="bentConnector2">
            <a:avLst/>
          </a:prstGeom>
          <a:noFill/>
          <a:ln w="9525">
            <a:solidFill>
              <a:schemeClr val="tx1"/>
            </a:solidFill>
            <a:miter lim="800000"/>
          </a:ln>
        </p:spPr>
      </p:cxnSp>
      <p:cxnSp>
        <p:nvCxnSpPr>
          <p:cNvPr id="81986" name="AutoShape 71"/>
          <p:cNvCxnSpPr>
            <a:cxnSpLocks noChangeShapeType="1"/>
            <a:stCxn id="28677" idx="2"/>
            <a:endCxn id="28737" idx="0"/>
          </p:cNvCxnSpPr>
          <p:nvPr/>
        </p:nvCxnSpPr>
        <p:spPr bwMode="auto">
          <a:xfrm rot="5400000">
            <a:off x="2142331" y="-10318"/>
            <a:ext cx="936625" cy="3494088"/>
          </a:xfrm>
          <a:prstGeom prst="bentConnector3">
            <a:avLst>
              <a:gd name="adj1" fmla="val 63389"/>
            </a:avLst>
          </a:prstGeom>
          <a:noFill/>
          <a:ln w="9525">
            <a:solidFill>
              <a:schemeClr val="tx1"/>
            </a:solidFill>
            <a:miter lim="800000"/>
          </a:ln>
        </p:spPr>
      </p:cxnSp>
      <p:cxnSp>
        <p:nvCxnSpPr>
          <p:cNvPr id="81987" name="AutoShape 72"/>
          <p:cNvCxnSpPr>
            <a:cxnSpLocks noChangeShapeType="1"/>
            <a:stCxn id="28677" idx="2"/>
            <a:endCxn id="28680" idx="0"/>
          </p:cNvCxnSpPr>
          <p:nvPr/>
        </p:nvCxnSpPr>
        <p:spPr bwMode="auto">
          <a:xfrm rot="5400000">
            <a:off x="2826544" y="673894"/>
            <a:ext cx="936625" cy="2125663"/>
          </a:xfrm>
          <a:prstGeom prst="bentConnector3">
            <a:avLst>
              <a:gd name="adj1" fmla="val 63389"/>
            </a:avLst>
          </a:prstGeom>
          <a:noFill/>
          <a:ln w="9525">
            <a:solidFill>
              <a:schemeClr val="tx1"/>
            </a:solidFill>
            <a:miter lim="800000"/>
          </a:ln>
        </p:spPr>
      </p:cxnSp>
      <p:sp>
        <p:nvSpPr>
          <p:cNvPr id="28745" name="AutoShape 73"/>
          <p:cNvSpPr>
            <a:spLocks noChangeArrowheads="1"/>
          </p:cNvSpPr>
          <p:nvPr/>
        </p:nvSpPr>
        <p:spPr bwMode="auto">
          <a:xfrm>
            <a:off x="969963" y="4005263"/>
            <a:ext cx="360362" cy="923925"/>
          </a:xfrm>
          <a:prstGeom prst="roundRect">
            <a:avLst>
              <a:gd name="adj" fmla="val 16667"/>
            </a:avLst>
          </a:prstGeom>
          <a:solidFill>
            <a:srgbClr val="47A3FF"/>
          </a:solidFill>
          <a:ln w="9525">
            <a:solidFill>
              <a:schemeClr val="tx1"/>
            </a:solidFill>
            <a:round/>
          </a:ln>
          <a:effectLst>
            <a:outerShdw dist="63500" dir="2212194" algn="ctr" rotWithShape="0">
              <a:schemeClr val="bg2"/>
            </a:outerShdw>
          </a:effectLst>
        </p:spPr>
        <p:txBody>
          <a:bodyPr vert="eaVert" lIns="0" rIns="0" anchor="ctr"/>
          <a:lstStyle/>
          <a:p>
            <a:pPr algn="ctr" latinLnBrk="1">
              <a:defRPr/>
            </a:pPr>
            <a:r>
              <a:rPr lang="zh-CN" altLang="en-US" b="0">
                <a:solidFill>
                  <a:srgbClr val="003399"/>
                </a:solidFill>
                <a:latin typeface="Arial" panose="020B0604020202020204" pitchFamily="34" charset="0"/>
                <a:ea typeface="宋体" panose="02010600030101010101" pitchFamily="2" charset="-122"/>
              </a:rPr>
              <a:t>采购</a:t>
            </a:r>
            <a:r>
              <a:rPr lang="en-US" sz="1200" b="0">
                <a:solidFill>
                  <a:srgbClr val="003399"/>
                </a:solidFill>
                <a:latin typeface="Arial" panose="020B0604020202020204" pitchFamily="34" charset="0"/>
                <a:ea typeface="宋体" panose="02010600030101010101" pitchFamily="2" charset="-122"/>
              </a:rPr>
              <a:t> </a:t>
            </a:r>
          </a:p>
        </p:txBody>
      </p:sp>
      <p:cxnSp>
        <p:nvCxnSpPr>
          <p:cNvPr id="81989" name="AutoShape 74"/>
          <p:cNvCxnSpPr>
            <a:cxnSpLocks noChangeShapeType="1"/>
            <a:stCxn id="28677" idx="2"/>
            <a:endCxn id="28679" idx="0"/>
          </p:cNvCxnSpPr>
          <p:nvPr/>
        </p:nvCxnSpPr>
        <p:spPr bwMode="auto">
          <a:xfrm rot="5400000">
            <a:off x="3798094" y="1645444"/>
            <a:ext cx="936625" cy="182563"/>
          </a:xfrm>
          <a:prstGeom prst="bentConnector3">
            <a:avLst>
              <a:gd name="adj1" fmla="val 62370"/>
            </a:avLst>
          </a:prstGeom>
          <a:noFill/>
          <a:ln w="9525">
            <a:solidFill>
              <a:schemeClr val="tx1"/>
            </a:solidFill>
            <a:miter lim="800000"/>
          </a:ln>
        </p:spPr>
      </p:cxnSp>
      <p:cxnSp>
        <p:nvCxnSpPr>
          <p:cNvPr id="81990" name="AutoShape 75"/>
          <p:cNvCxnSpPr>
            <a:cxnSpLocks noChangeShapeType="1"/>
            <a:stCxn id="28693" idx="2"/>
            <a:endCxn id="28695" idx="0"/>
          </p:cNvCxnSpPr>
          <p:nvPr/>
        </p:nvCxnSpPr>
        <p:spPr bwMode="auto">
          <a:xfrm rot="5400000">
            <a:off x="5439569" y="5125244"/>
            <a:ext cx="465138" cy="31750"/>
          </a:xfrm>
          <a:prstGeom prst="bentConnector3">
            <a:avLst>
              <a:gd name="adj1" fmla="val 49829"/>
            </a:avLst>
          </a:prstGeom>
          <a:noFill/>
          <a:ln w="9525">
            <a:solidFill>
              <a:schemeClr val="tx1"/>
            </a:solidFill>
            <a:miter lim="800000"/>
          </a:ln>
        </p:spPr>
      </p:cxnSp>
      <p:cxnSp>
        <p:nvCxnSpPr>
          <p:cNvPr id="81991" name="AutoShape 76"/>
          <p:cNvCxnSpPr>
            <a:cxnSpLocks noChangeShapeType="1"/>
            <a:stCxn id="28681" idx="2"/>
            <a:endCxn id="28685" idx="0"/>
          </p:cNvCxnSpPr>
          <p:nvPr/>
        </p:nvCxnSpPr>
        <p:spPr bwMode="auto">
          <a:xfrm rot="16200000" flipH="1">
            <a:off x="5728495" y="2812256"/>
            <a:ext cx="360362" cy="9525"/>
          </a:xfrm>
          <a:prstGeom prst="bentConnector3">
            <a:avLst>
              <a:gd name="adj1" fmla="val 49778"/>
            </a:avLst>
          </a:prstGeom>
          <a:noFill/>
          <a:ln w="9525">
            <a:solidFill>
              <a:schemeClr val="tx1"/>
            </a:solidFill>
            <a:miter lim="800000"/>
          </a:ln>
        </p:spPr>
      </p:cxnSp>
      <p:sp>
        <p:nvSpPr>
          <p:cNvPr id="28749" name="AutoShape 77"/>
          <p:cNvSpPr>
            <a:spLocks noChangeArrowheads="1"/>
          </p:cNvSpPr>
          <p:nvPr/>
        </p:nvSpPr>
        <p:spPr bwMode="auto">
          <a:xfrm>
            <a:off x="322263" y="4005263"/>
            <a:ext cx="360362" cy="923925"/>
          </a:xfrm>
          <a:prstGeom prst="roundRect">
            <a:avLst>
              <a:gd name="adj" fmla="val 16667"/>
            </a:avLst>
          </a:prstGeom>
          <a:solidFill>
            <a:srgbClr val="47A3FF"/>
          </a:solidFill>
          <a:ln w="9525">
            <a:solidFill>
              <a:schemeClr val="tx1"/>
            </a:solidFill>
            <a:round/>
          </a:ln>
          <a:effectLst>
            <a:outerShdw dist="63500" dir="2212194" algn="ctr" rotWithShape="0">
              <a:schemeClr val="bg2"/>
            </a:outerShdw>
          </a:effectLst>
        </p:spPr>
        <p:txBody>
          <a:bodyPr vert="eaVert" lIns="0" rIns="0" anchor="ctr"/>
          <a:lstStyle/>
          <a:p>
            <a:pPr algn="ctr" latinLnBrk="1">
              <a:defRPr/>
            </a:pPr>
            <a:r>
              <a:rPr lang="zh-CN" altLang="en-US" b="0">
                <a:solidFill>
                  <a:srgbClr val="003399"/>
                </a:solidFill>
                <a:latin typeface="Arial" panose="020B0604020202020204" pitchFamily="34" charset="0"/>
                <a:ea typeface="宋体" panose="02010600030101010101" pitchFamily="2" charset="-122"/>
              </a:rPr>
              <a:t>库房</a:t>
            </a:r>
          </a:p>
        </p:txBody>
      </p:sp>
      <p:cxnSp>
        <p:nvCxnSpPr>
          <p:cNvPr id="81993" name="AutoShape 78"/>
          <p:cNvCxnSpPr>
            <a:cxnSpLocks noChangeShapeType="1"/>
            <a:stCxn id="28738" idx="2"/>
            <a:endCxn id="28745" idx="0"/>
          </p:cNvCxnSpPr>
          <p:nvPr/>
        </p:nvCxnSpPr>
        <p:spPr bwMode="auto">
          <a:xfrm rot="16200000" flipH="1">
            <a:off x="701675" y="3556000"/>
            <a:ext cx="611188" cy="287338"/>
          </a:xfrm>
          <a:prstGeom prst="bentConnector3">
            <a:avLst>
              <a:gd name="adj1" fmla="val 49870"/>
            </a:avLst>
          </a:prstGeom>
          <a:noFill/>
          <a:ln w="9525">
            <a:solidFill>
              <a:schemeClr val="tx1"/>
            </a:solidFill>
            <a:miter lim="800000"/>
          </a:ln>
        </p:spPr>
      </p:cxnSp>
      <p:cxnSp>
        <p:nvCxnSpPr>
          <p:cNvPr id="81994" name="AutoShape 79"/>
          <p:cNvCxnSpPr>
            <a:cxnSpLocks noChangeShapeType="1"/>
            <a:stCxn id="28745" idx="2"/>
          </p:cNvCxnSpPr>
          <p:nvPr/>
        </p:nvCxnSpPr>
        <p:spPr bwMode="auto">
          <a:xfrm rot="5400000">
            <a:off x="924719" y="5147469"/>
            <a:ext cx="444500" cy="7938"/>
          </a:xfrm>
          <a:prstGeom prst="bentConnector3">
            <a:avLst>
              <a:gd name="adj1" fmla="val 50000"/>
            </a:avLst>
          </a:prstGeom>
          <a:noFill/>
          <a:ln w="9525">
            <a:solidFill>
              <a:schemeClr val="tx1"/>
            </a:solidFill>
            <a:miter lim="800000"/>
          </a:ln>
        </p:spPr>
      </p:cxnSp>
      <p:sp>
        <p:nvSpPr>
          <p:cNvPr id="28752" name="AutoShape 80"/>
          <p:cNvSpPr>
            <a:spLocks noChangeArrowheads="1"/>
          </p:cNvSpPr>
          <p:nvPr/>
        </p:nvSpPr>
        <p:spPr bwMode="auto">
          <a:xfrm>
            <a:off x="322263" y="5373688"/>
            <a:ext cx="344487" cy="1150937"/>
          </a:xfrm>
          <a:prstGeom prst="roundRect">
            <a:avLst>
              <a:gd name="adj" fmla="val 16667"/>
            </a:avLst>
          </a:prstGeom>
          <a:solidFill>
            <a:srgbClr val="ABD5FF"/>
          </a:solidFill>
          <a:ln w="9525">
            <a:solidFill>
              <a:schemeClr val="tx1"/>
            </a:solidFill>
            <a:round/>
          </a:ln>
          <a:effectLst>
            <a:outerShdw dist="63500" dir="2212194" algn="ctr" rotWithShape="0">
              <a:schemeClr val="bg2"/>
            </a:outerShdw>
          </a:effectLst>
        </p:spPr>
        <p:txBody>
          <a:bodyPr vert="eaVert" lIns="0" rIns="0" anchor="ctr"/>
          <a:lstStyle/>
          <a:p>
            <a:pPr algn="ctr" latinLnBrk="1">
              <a:defRPr/>
            </a:pPr>
            <a:r>
              <a:rPr lang="zh-CN" altLang="en-US" b="0" dirty="0" smtClean="0">
                <a:solidFill>
                  <a:srgbClr val="003399"/>
                </a:solidFill>
                <a:latin typeface="Arial" panose="020B0604020202020204" pitchFamily="34" charset="0"/>
                <a:ea typeface="宋体" panose="02010600030101010101" pitchFamily="2" charset="-122"/>
              </a:rPr>
              <a:t>王玲</a:t>
            </a:r>
            <a:endParaRPr lang="zh-CN" altLang="en-US" b="0" dirty="0">
              <a:solidFill>
                <a:srgbClr val="003399"/>
              </a:solidFill>
              <a:latin typeface="Arial" panose="020B0604020202020204" pitchFamily="34" charset="0"/>
              <a:ea typeface="宋体" panose="02010600030101010101" pitchFamily="2" charset="-122"/>
            </a:endParaRPr>
          </a:p>
        </p:txBody>
      </p:sp>
      <p:cxnSp>
        <p:nvCxnSpPr>
          <p:cNvPr id="81996" name="AutoShape 81"/>
          <p:cNvCxnSpPr>
            <a:cxnSpLocks noChangeShapeType="1"/>
            <a:stCxn id="28738" idx="2"/>
            <a:endCxn id="28749" idx="0"/>
          </p:cNvCxnSpPr>
          <p:nvPr/>
        </p:nvCxnSpPr>
        <p:spPr bwMode="auto">
          <a:xfrm rot="5400000">
            <a:off x="377825" y="3519488"/>
            <a:ext cx="611188" cy="360362"/>
          </a:xfrm>
          <a:prstGeom prst="bentConnector3">
            <a:avLst>
              <a:gd name="adj1" fmla="val 49870"/>
            </a:avLst>
          </a:prstGeom>
          <a:noFill/>
          <a:ln w="9525">
            <a:solidFill>
              <a:schemeClr val="tx1"/>
            </a:solidFill>
            <a:miter lim="800000"/>
          </a:ln>
        </p:spPr>
      </p:cxnSp>
      <p:cxnSp>
        <p:nvCxnSpPr>
          <p:cNvPr id="81997" name="AutoShape 82"/>
          <p:cNvCxnSpPr>
            <a:cxnSpLocks noChangeShapeType="1"/>
            <a:stCxn id="28749" idx="2"/>
            <a:endCxn id="28752" idx="0"/>
          </p:cNvCxnSpPr>
          <p:nvPr/>
        </p:nvCxnSpPr>
        <p:spPr bwMode="auto">
          <a:xfrm rot="5400000">
            <a:off x="277019" y="5147469"/>
            <a:ext cx="444500" cy="7938"/>
          </a:xfrm>
          <a:prstGeom prst="bentConnector3">
            <a:avLst>
              <a:gd name="adj1" fmla="val 50000"/>
            </a:avLst>
          </a:prstGeom>
          <a:noFill/>
          <a:ln w="9525">
            <a:solidFill>
              <a:schemeClr val="tx1"/>
            </a:solidFill>
            <a:miter lim="800000"/>
          </a:ln>
        </p:spPr>
      </p:cxnSp>
      <p:cxnSp>
        <p:nvCxnSpPr>
          <p:cNvPr id="81998" name="AutoShape 83"/>
          <p:cNvCxnSpPr>
            <a:cxnSpLocks noChangeShapeType="1"/>
            <a:stCxn id="28694" idx="2"/>
            <a:endCxn id="28707" idx="0"/>
          </p:cNvCxnSpPr>
          <p:nvPr/>
        </p:nvCxnSpPr>
        <p:spPr bwMode="auto">
          <a:xfrm rot="5400000">
            <a:off x="5939631" y="5110957"/>
            <a:ext cx="492125" cy="33338"/>
          </a:xfrm>
          <a:prstGeom prst="bentConnector3">
            <a:avLst>
              <a:gd name="adj1" fmla="val 49676"/>
            </a:avLst>
          </a:prstGeom>
          <a:noFill/>
          <a:ln w="9525">
            <a:solidFill>
              <a:schemeClr val="tx1"/>
            </a:solidFill>
            <a:miter lim="800000"/>
          </a:ln>
        </p:spPr>
      </p:cxnSp>
      <p:sp>
        <p:nvSpPr>
          <p:cNvPr id="28756" name="AutoShape 84"/>
          <p:cNvSpPr>
            <a:spLocks noChangeArrowheads="1"/>
          </p:cNvSpPr>
          <p:nvPr/>
        </p:nvSpPr>
        <p:spPr bwMode="auto">
          <a:xfrm>
            <a:off x="6661150" y="2205038"/>
            <a:ext cx="935038" cy="431800"/>
          </a:xfrm>
          <a:prstGeom prst="roundRect">
            <a:avLst>
              <a:gd name="adj" fmla="val 16667"/>
            </a:avLst>
          </a:prstGeom>
          <a:solidFill>
            <a:srgbClr val="47A3FF"/>
          </a:solidFill>
          <a:ln w="9525">
            <a:solidFill>
              <a:schemeClr val="tx1"/>
            </a:solidFill>
            <a:round/>
          </a:ln>
          <a:effectLst>
            <a:outerShdw dist="63500" dir="2212194" algn="ctr" rotWithShape="0">
              <a:schemeClr val="bg2"/>
            </a:outerShdw>
          </a:effectLst>
        </p:spPr>
        <p:txBody>
          <a:bodyPr wrap="none" anchor="ctr"/>
          <a:lstStyle/>
          <a:p>
            <a:pPr algn="ctr">
              <a:defRPr/>
            </a:pPr>
            <a:r>
              <a:rPr lang="zh-CN" altLang="en-US" b="0">
                <a:solidFill>
                  <a:srgbClr val="003399"/>
                </a:solidFill>
                <a:latin typeface="Arial" panose="020B0604020202020204" pitchFamily="34" charset="0"/>
                <a:ea typeface="宋体" panose="02010600030101010101" pitchFamily="2" charset="-122"/>
              </a:rPr>
              <a:t>物流</a:t>
            </a:r>
          </a:p>
        </p:txBody>
      </p:sp>
      <p:sp>
        <p:nvSpPr>
          <p:cNvPr id="28757" name="AutoShape 85"/>
          <p:cNvSpPr>
            <a:spLocks noChangeArrowheads="1"/>
          </p:cNvSpPr>
          <p:nvPr/>
        </p:nvSpPr>
        <p:spPr bwMode="auto">
          <a:xfrm>
            <a:off x="6665913" y="2962275"/>
            <a:ext cx="935037" cy="431800"/>
          </a:xfrm>
          <a:prstGeom prst="roundRect">
            <a:avLst>
              <a:gd name="adj" fmla="val 16667"/>
            </a:avLst>
          </a:prstGeom>
          <a:solidFill>
            <a:srgbClr val="ABD5FF"/>
          </a:solidFill>
          <a:ln w="9525">
            <a:solidFill>
              <a:schemeClr val="tx1"/>
            </a:solidFill>
            <a:round/>
          </a:ln>
          <a:effectLst>
            <a:outerShdw dist="63500" dir="2212194" algn="ctr" rotWithShape="0">
              <a:schemeClr val="bg2"/>
            </a:outerShdw>
          </a:effectLst>
        </p:spPr>
        <p:txBody>
          <a:bodyPr wrap="none" anchor="ctr"/>
          <a:lstStyle/>
          <a:p>
            <a:pPr algn="ctr">
              <a:defRPr/>
            </a:pPr>
            <a:r>
              <a:rPr lang="zh-CN" altLang="en-US" b="0" dirty="0" smtClean="0">
                <a:solidFill>
                  <a:srgbClr val="003399"/>
                </a:solidFill>
                <a:latin typeface="Arial" panose="020B0604020202020204" pitchFamily="34" charset="0"/>
                <a:ea typeface="宋体" panose="02010600030101010101" pitchFamily="2" charset="-122"/>
              </a:rPr>
              <a:t>陈鹏</a:t>
            </a:r>
            <a:endParaRPr lang="zh-CN" altLang="en-US" b="0" dirty="0">
              <a:solidFill>
                <a:srgbClr val="003399"/>
              </a:solidFill>
              <a:latin typeface="Arial" panose="020B0604020202020204" pitchFamily="34" charset="0"/>
              <a:ea typeface="宋体" panose="02010600030101010101" pitchFamily="2" charset="-122"/>
            </a:endParaRPr>
          </a:p>
          <a:p>
            <a:pPr algn="ctr">
              <a:defRPr/>
            </a:pPr>
            <a:r>
              <a:rPr lang="zh-CN" altLang="en-US" b="0" dirty="0">
                <a:solidFill>
                  <a:srgbClr val="003399"/>
                </a:solidFill>
                <a:latin typeface="Arial" panose="020B0604020202020204" pitchFamily="34" charset="0"/>
                <a:ea typeface="宋体" panose="02010600030101010101" pitchFamily="2" charset="-122"/>
              </a:rPr>
              <a:t>部长</a:t>
            </a:r>
          </a:p>
        </p:txBody>
      </p:sp>
      <p:cxnSp>
        <p:nvCxnSpPr>
          <p:cNvPr id="82001" name="AutoShape 86"/>
          <p:cNvCxnSpPr>
            <a:cxnSpLocks noChangeShapeType="1"/>
            <a:stCxn id="28757" idx="0"/>
            <a:endCxn id="28756" idx="2"/>
          </p:cNvCxnSpPr>
          <p:nvPr/>
        </p:nvCxnSpPr>
        <p:spPr bwMode="auto">
          <a:xfrm flipH="1" flipV="1">
            <a:off x="7129463" y="2636838"/>
            <a:ext cx="4762" cy="325437"/>
          </a:xfrm>
          <a:prstGeom prst="straightConnector1">
            <a:avLst/>
          </a:prstGeom>
          <a:noFill/>
          <a:ln w="9525">
            <a:solidFill>
              <a:schemeClr val="tx1"/>
            </a:solidFill>
            <a:round/>
          </a:ln>
        </p:spPr>
      </p:cxnSp>
      <p:cxnSp>
        <p:nvCxnSpPr>
          <p:cNvPr id="82002" name="AutoShape 87"/>
          <p:cNvCxnSpPr>
            <a:cxnSpLocks noChangeShapeType="1"/>
            <a:stCxn id="28677" idx="2"/>
            <a:endCxn id="28756" idx="0"/>
          </p:cNvCxnSpPr>
          <p:nvPr/>
        </p:nvCxnSpPr>
        <p:spPr bwMode="auto">
          <a:xfrm rot="16200000" flipH="1">
            <a:off x="5275263" y="350838"/>
            <a:ext cx="936625" cy="2771775"/>
          </a:xfrm>
          <a:prstGeom prst="bentConnector3">
            <a:avLst>
              <a:gd name="adj1" fmla="val 65250"/>
            </a:avLst>
          </a:prstGeom>
          <a:noFill/>
          <a:ln w="9525">
            <a:solidFill>
              <a:schemeClr val="tx1"/>
            </a:solidFill>
            <a:miter lim="800000"/>
          </a:ln>
        </p:spPr>
      </p:cxnSp>
      <p:sp>
        <p:nvSpPr>
          <p:cNvPr id="28760" name="AutoShape 88"/>
          <p:cNvSpPr>
            <a:spLocks noChangeArrowheads="1"/>
          </p:cNvSpPr>
          <p:nvPr/>
        </p:nvSpPr>
        <p:spPr bwMode="auto">
          <a:xfrm>
            <a:off x="8532813" y="5445125"/>
            <a:ext cx="287337" cy="1079500"/>
          </a:xfrm>
          <a:prstGeom prst="roundRect">
            <a:avLst>
              <a:gd name="adj" fmla="val 16667"/>
            </a:avLst>
          </a:prstGeom>
          <a:solidFill>
            <a:srgbClr val="ABD5FF"/>
          </a:solidFill>
          <a:ln w="9525">
            <a:solidFill>
              <a:schemeClr val="tx1"/>
            </a:solidFill>
            <a:round/>
          </a:ln>
          <a:effectLst>
            <a:outerShdw dist="63500" dir="2212194" algn="ctr" rotWithShape="0">
              <a:schemeClr val="bg2"/>
            </a:outerShdw>
          </a:effectLst>
        </p:spPr>
        <p:txBody>
          <a:bodyPr vert="eaVert" lIns="0" rIns="0" anchor="ctr"/>
          <a:lstStyle/>
          <a:p>
            <a:pPr algn="ctr">
              <a:defRPr/>
            </a:pPr>
            <a:r>
              <a:rPr lang="zh-CN" altLang="en-US" b="0" dirty="0" smtClean="0">
                <a:solidFill>
                  <a:srgbClr val="003399"/>
                </a:solidFill>
                <a:latin typeface="Arial" panose="020B0604020202020204" pitchFamily="34" charset="0"/>
                <a:ea typeface="宋体" panose="02010600030101010101" pitchFamily="2" charset="-122"/>
              </a:rPr>
              <a:t>李小林</a:t>
            </a:r>
            <a:endParaRPr lang="zh-CN" altLang="en-US" b="0" dirty="0">
              <a:solidFill>
                <a:srgbClr val="003399"/>
              </a:solidFill>
              <a:latin typeface="Arial" panose="020B0604020202020204" pitchFamily="34" charset="0"/>
              <a:ea typeface="宋体" panose="02010600030101010101" pitchFamily="2" charset="-122"/>
            </a:endParaRPr>
          </a:p>
        </p:txBody>
      </p:sp>
      <p:cxnSp>
        <p:nvCxnSpPr>
          <p:cNvPr id="82004" name="AutoShape 89"/>
          <p:cNvCxnSpPr>
            <a:cxnSpLocks noChangeShapeType="1"/>
            <a:stCxn id="28735" idx="2"/>
            <a:endCxn id="28736" idx="0"/>
          </p:cNvCxnSpPr>
          <p:nvPr/>
        </p:nvCxnSpPr>
        <p:spPr bwMode="auto">
          <a:xfrm rot="5400000">
            <a:off x="8147844" y="5125244"/>
            <a:ext cx="487362" cy="152400"/>
          </a:xfrm>
          <a:prstGeom prst="bentConnector3">
            <a:avLst>
              <a:gd name="adj1" fmla="val 49838"/>
            </a:avLst>
          </a:prstGeom>
          <a:noFill/>
          <a:ln w="9525">
            <a:solidFill>
              <a:schemeClr val="tx1"/>
            </a:solidFill>
            <a:miter lim="800000"/>
          </a:ln>
        </p:spPr>
      </p:cxnSp>
      <p:cxnSp>
        <p:nvCxnSpPr>
          <p:cNvPr id="82005" name="AutoShape 90"/>
          <p:cNvCxnSpPr>
            <a:cxnSpLocks noChangeShapeType="1"/>
            <a:stCxn id="28735" idx="2"/>
            <a:endCxn id="28760" idx="0"/>
          </p:cNvCxnSpPr>
          <p:nvPr/>
        </p:nvCxnSpPr>
        <p:spPr bwMode="auto">
          <a:xfrm rot="16200000" flipH="1">
            <a:off x="8328819" y="5096669"/>
            <a:ext cx="487362" cy="209550"/>
          </a:xfrm>
          <a:prstGeom prst="bentConnector3">
            <a:avLst>
              <a:gd name="adj1" fmla="val 49838"/>
            </a:avLst>
          </a:prstGeom>
          <a:noFill/>
          <a:ln w="9525">
            <a:solidFill>
              <a:schemeClr val="tx1"/>
            </a:solidFill>
            <a:miter lim="800000"/>
          </a:ln>
        </p:spPr>
      </p:cxnSp>
      <p:sp>
        <p:nvSpPr>
          <p:cNvPr id="28763" name="AutoShape 91"/>
          <p:cNvSpPr>
            <a:spLocks noChangeArrowheads="1"/>
          </p:cNvSpPr>
          <p:nvPr/>
        </p:nvSpPr>
        <p:spPr bwMode="auto">
          <a:xfrm>
            <a:off x="6516688" y="4005263"/>
            <a:ext cx="342900" cy="890587"/>
          </a:xfrm>
          <a:prstGeom prst="roundRect">
            <a:avLst>
              <a:gd name="adj" fmla="val 16667"/>
            </a:avLst>
          </a:prstGeom>
          <a:solidFill>
            <a:srgbClr val="47A3FF"/>
          </a:solidFill>
          <a:ln w="9525">
            <a:solidFill>
              <a:schemeClr val="tx1"/>
            </a:solidFill>
            <a:round/>
          </a:ln>
          <a:effectLst>
            <a:outerShdw dist="63500" dir="2212194" algn="ctr" rotWithShape="0">
              <a:schemeClr val="bg2"/>
            </a:outerShdw>
          </a:effectLst>
        </p:spPr>
        <p:txBody>
          <a:bodyPr vert="eaVert" lIns="0" rIns="0" anchor="ctr"/>
          <a:lstStyle/>
          <a:p>
            <a:pPr algn="ctr" latinLnBrk="1">
              <a:defRPr/>
            </a:pPr>
            <a:r>
              <a:rPr lang="zh-CN" altLang="en-US" b="0">
                <a:solidFill>
                  <a:srgbClr val="003399"/>
                </a:solidFill>
                <a:latin typeface="Arial" panose="020B0604020202020204" pitchFamily="34" charset="0"/>
                <a:ea typeface="宋体" panose="02010600030101010101" pitchFamily="2" charset="-122"/>
              </a:rPr>
              <a:t>模具</a:t>
            </a:r>
          </a:p>
        </p:txBody>
      </p:sp>
      <p:cxnSp>
        <p:nvCxnSpPr>
          <p:cNvPr id="82007" name="AutoShape 92"/>
          <p:cNvCxnSpPr>
            <a:cxnSpLocks noChangeShapeType="1"/>
            <a:stCxn id="28685" idx="2"/>
            <a:endCxn id="28763" idx="0"/>
          </p:cNvCxnSpPr>
          <p:nvPr/>
        </p:nvCxnSpPr>
        <p:spPr bwMode="auto">
          <a:xfrm rot="16200000" flipH="1">
            <a:off x="6004719" y="3321844"/>
            <a:ext cx="592138" cy="774700"/>
          </a:xfrm>
          <a:prstGeom prst="bentConnector3">
            <a:avLst>
              <a:gd name="adj1" fmla="val 49866"/>
            </a:avLst>
          </a:prstGeom>
          <a:noFill/>
          <a:ln w="9525">
            <a:solidFill>
              <a:schemeClr val="tx1"/>
            </a:solidFill>
            <a:miter lim="800000"/>
          </a:ln>
        </p:spPr>
      </p:cxnSp>
      <p:sp>
        <p:nvSpPr>
          <p:cNvPr id="28765" name="AutoShape 93"/>
          <p:cNvSpPr>
            <a:spLocks noChangeArrowheads="1"/>
          </p:cNvSpPr>
          <p:nvPr/>
        </p:nvSpPr>
        <p:spPr bwMode="auto">
          <a:xfrm>
            <a:off x="6588125" y="5373688"/>
            <a:ext cx="314325" cy="1150937"/>
          </a:xfrm>
          <a:prstGeom prst="roundRect">
            <a:avLst>
              <a:gd name="adj" fmla="val 16667"/>
            </a:avLst>
          </a:prstGeom>
          <a:solidFill>
            <a:srgbClr val="ABD5FF"/>
          </a:solidFill>
          <a:ln w="9525">
            <a:solidFill>
              <a:schemeClr val="tx1"/>
            </a:solidFill>
            <a:round/>
          </a:ln>
          <a:effectLst>
            <a:outerShdw dist="63500" dir="2212194" algn="ctr" rotWithShape="0">
              <a:schemeClr val="bg2"/>
            </a:outerShdw>
          </a:effectLst>
        </p:spPr>
        <p:txBody>
          <a:bodyPr vert="eaVert" lIns="0" rIns="0" anchor="ctr"/>
          <a:lstStyle/>
          <a:p>
            <a:pPr algn="ctr">
              <a:defRPr/>
            </a:pPr>
            <a:r>
              <a:rPr lang="zh-CN" altLang="en-US" b="0" dirty="0" smtClean="0">
                <a:solidFill>
                  <a:srgbClr val="003399"/>
                </a:solidFill>
                <a:latin typeface="Arial" panose="020B0604020202020204" pitchFamily="34" charset="0"/>
                <a:ea typeface="宋体" panose="02010600030101010101" pitchFamily="2" charset="-122"/>
              </a:rPr>
              <a:t>蒋申勇</a:t>
            </a:r>
            <a:endParaRPr lang="zh-CN" altLang="en-US" b="0" dirty="0">
              <a:solidFill>
                <a:srgbClr val="003399"/>
              </a:solidFill>
              <a:latin typeface="Arial" panose="020B0604020202020204" pitchFamily="34" charset="0"/>
              <a:ea typeface="宋体" panose="02010600030101010101" pitchFamily="2" charset="-122"/>
            </a:endParaRPr>
          </a:p>
        </p:txBody>
      </p:sp>
      <p:cxnSp>
        <p:nvCxnSpPr>
          <p:cNvPr id="82009" name="AutoShape 94"/>
          <p:cNvCxnSpPr>
            <a:cxnSpLocks noChangeShapeType="1"/>
            <a:stCxn id="28763" idx="2"/>
            <a:endCxn id="28765" idx="0"/>
          </p:cNvCxnSpPr>
          <p:nvPr/>
        </p:nvCxnSpPr>
        <p:spPr bwMode="auto">
          <a:xfrm rot="16200000" flipH="1">
            <a:off x="6477794" y="5106194"/>
            <a:ext cx="477838" cy="57150"/>
          </a:xfrm>
          <a:prstGeom prst="bentConnector3">
            <a:avLst>
              <a:gd name="adj1" fmla="val 49833"/>
            </a:avLst>
          </a:prstGeom>
          <a:noFill/>
          <a:ln w="9525">
            <a:solidFill>
              <a:schemeClr val="tx1"/>
            </a:solidFill>
            <a:miter lim="800000"/>
          </a:ln>
        </p:spPr>
      </p:cxnSp>
      <p:sp>
        <p:nvSpPr>
          <p:cNvPr id="28767" name="AutoShape 95"/>
          <p:cNvSpPr>
            <a:spLocks noChangeArrowheads="1"/>
          </p:cNvSpPr>
          <p:nvPr/>
        </p:nvSpPr>
        <p:spPr bwMode="auto">
          <a:xfrm>
            <a:off x="7019925" y="4005263"/>
            <a:ext cx="342900" cy="890587"/>
          </a:xfrm>
          <a:prstGeom prst="roundRect">
            <a:avLst>
              <a:gd name="adj" fmla="val 16667"/>
            </a:avLst>
          </a:prstGeom>
          <a:solidFill>
            <a:srgbClr val="47A3FF"/>
          </a:solidFill>
          <a:ln w="9525">
            <a:solidFill>
              <a:schemeClr val="tx1"/>
            </a:solidFill>
            <a:round/>
          </a:ln>
          <a:effectLst>
            <a:outerShdw dist="63500" dir="2212194" algn="ctr" rotWithShape="0">
              <a:schemeClr val="bg2"/>
            </a:outerShdw>
          </a:effectLst>
        </p:spPr>
        <p:txBody>
          <a:bodyPr vert="eaVert" lIns="0" rIns="0" anchor="ctr"/>
          <a:lstStyle/>
          <a:p>
            <a:pPr algn="ctr" latinLnBrk="1">
              <a:defRPr/>
            </a:pPr>
            <a:r>
              <a:rPr lang="zh-CN" altLang="en-US" b="0">
                <a:solidFill>
                  <a:srgbClr val="003399"/>
                </a:solidFill>
                <a:latin typeface="Arial" panose="020B0604020202020204" pitchFamily="34" charset="0"/>
                <a:ea typeface="宋体" panose="02010600030101010101" pitchFamily="2" charset="-122"/>
              </a:rPr>
              <a:t>过程设计</a:t>
            </a:r>
          </a:p>
        </p:txBody>
      </p:sp>
      <p:sp>
        <p:nvSpPr>
          <p:cNvPr id="82011" name="Line 96"/>
          <p:cNvSpPr>
            <a:spLocks noChangeShapeType="1"/>
          </p:cNvSpPr>
          <p:nvPr/>
        </p:nvSpPr>
        <p:spPr bwMode="auto">
          <a:xfrm>
            <a:off x="6659563" y="3703638"/>
            <a:ext cx="576262" cy="0"/>
          </a:xfrm>
          <a:prstGeom prst="line">
            <a:avLst/>
          </a:prstGeom>
          <a:noFill/>
          <a:ln w="9525">
            <a:solidFill>
              <a:schemeClr val="tx1"/>
            </a:solidFill>
            <a:round/>
          </a:ln>
        </p:spPr>
        <p:txBody>
          <a:bodyPr/>
          <a:lstStyle/>
          <a:p>
            <a:endParaRPr lang="zh-CN" altLang="en-US"/>
          </a:p>
        </p:txBody>
      </p:sp>
      <p:sp>
        <p:nvSpPr>
          <p:cNvPr id="82012" name="Line 97"/>
          <p:cNvSpPr>
            <a:spLocks noChangeShapeType="1"/>
          </p:cNvSpPr>
          <p:nvPr/>
        </p:nvSpPr>
        <p:spPr bwMode="auto">
          <a:xfrm>
            <a:off x="7235825" y="3703638"/>
            <a:ext cx="0" cy="288925"/>
          </a:xfrm>
          <a:prstGeom prst="line">
            <a:avLst/>
          </a:prstGeom>
          <a:noFill/>
          <a:ln w="9525">
            <a:solidFill>
              <a:schemeClr val="tx1"/>
            </a:solidFill>
            <a:round/>
          </a:ln>
        </p:spPr>
        <p:txBody>
          <a:bodyPr/>
          <a:lstStyle/>
          <a:p>
            <a:endParaRPr lang="zh-CN" altLang="en-US"/>
          </a:p>
        </p:txBody>
      </p:sp>
      <p:sp>
        <p:nvSpPr>
          <p:cNvPr id="28770" name="AutoShape 98"/>
          <p:cNvSpPr>
            <a:spLocks noChangeArrowheads="1"/>
          </p:cNvSpPr>
          <p:nvPr/>
        </p:nvSpPr>
        <p:spPr bwMode="auto">
          <a:xfrm>
            <a:off x="7092950" y="5373688"/>
            <a:ext cx="314325" cy="1150937"/>
          </a:xfrm>
          <a:prstGeom prst="roundRect">
            <a:avLst>
              <a:gd name="adj" fmla="val 16667"/>
            </a:avLst>
          </a:prstGeom>
          <a:solidFill>
            <a:srgbClr val="ABD5FF"/>
          </a:solidFill>
          <a:ln w="9525">
            <a:solidFill>
              <a:schemeClr val="tx1"/>
            </a:solidFill>
            <a:round/>
          </a:ln>
          <a:effectLst>
            <a:outerShdw dist="63500" dir="2212194" algn="ctr" rotWithShape="0">
              <a:schemeClr val="bg2"/>
            </a:outerShdw>
          </a:effectLst>
        </p:spPr>
        <p:txBody>
          <a:bodyPr vert="eaVert" lIns="0" rIns="0" anchor="ctr"/>
          <a:lstStyle/>
          <a:p>
            <a:pPr algn="ctr">
              <a:defRPr/>
            </a:pPr>
            <a:r>
              <a:rPr lang="zh-CN" altLang="en-US" b="0" dirty="0" smtClean="0">
                <a:solidFill>
                  <a:srgbClr val="003399"/>
                </a:solidFill>
                <a:latin typeface="Arial" panose="020B0604020202020204" pitchFamily="34" charset="0"/>
                <a:ea typeface="宋体" panose="02010600030101010101" pitchFamily="2" charset="-122"/>
              </a:rPr>
              <a:t>夏君</a:t>
            </a:r>
            <a:endParaRPr lang="zh-CN" altLang="en-US" b="0" dirty="0">
              <a:solidFill>
                <a:srgbClr val="003399"/>
              </a:solidFill>
              <a:latin typeface="Arial" panose="020B0604020202020204" pitchFamily="34" charset="0"/>
              <a:ea typeface="宋体" panose="02010600030101010101" pitchFamily="2" charset="-122"/>
            </a:endParaRPr>
          </a:p>
        </p:txBody>
      </p:sp>
      <p:sp>
        <p:nvSpPr>
          <p:cNvPr id="82014" name="Line 99"/>
          <p:cNvSpPr>
            <a:spLocks noChangeShapeType="1"/>
          </p:cNvSpPr>
          <p:nvPr/>
        </p:nvSpPr>
        <p:spPr bwMode="auto">
          <a:xfrm flipV="1">
            <a:off x="7235825" y="4868863"/>
            <a:ext cx="0" cy="504825"/>
          </a:xfrm>
          <a:prstGeom prst="line">
            <a:avLst/>
          </a:prstGeom>
          <a:noFill/>
          <a:ln w="9525">
            <a:solidFill>
              <a:schemeClr val="tx1"/>
            </a:solidFill>
            <a:round/>
          </a:ln>
        </p:spPr>
        <p:txBody>
          <a:bodyPr/>
          <a:lstStyle/>
          <a:p>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0" y="304800"/>
            <a:ext cx="6324600" cy="462280"/>
          </a:xfrm>
          <a:prstGeom prst="rect">
            <a:avLst/>
          </a:prstGeom>
          <a:noFill/>
          <a:ln w="9525">
            <a:noFill/>
          </a:ln>
        </p:spPr>
        <p:txBody>
          <a:bodyPr>
            <a:spAutoFit/>
          </a:bodyPr>
          <a:lstStyle/>
          <a:p>
            <a:r>
              <a:rPr lang="zh-CN" altLang="en-US" sz="2400" dirty="0" smtClean="0">
                <a:latin typeface="+mn-ea"/>
                <a:ea typeface="+mn-ea"/>
              </a:rPr>
              <a:t>开发时间节点</a:t>
            </a:r>
            <a:endParaRPr lang="zh-CN" altLang="en-US" sz="2400" dirty="0">
              <a:latin typeface="+mn-ea"/>
              <a:ea typeface="+mn-ea"/>
            </a:endParaRPr>
          </a:p>
        </p:txBody>
      </p:sp>
      <p:graphicFrame>
        <p:nvGraphicFramePr>
          <p:cNvPr id="4" name="表格 3"/>
          <p:cNvGraphicFramePr>
            <a:graphicFrameLocks noGrp="1"/>
          </p:cNvGraphicFramePr>
          <p:nvPr/>
        </p:nvGraphicFramePr>
        <p:xfrm>
          <a:off x="714348" y="1340768"/>
          <a:ext cx="7820051" cy="4736526"/>
        </p:xfrm>
        <a:graphic>
          <a:graphicData uri="http://schemas.openxmlformats.org/drawingml/2006/table">
            <a:tbl>
              <a:tblPr firstRow="1" bandRow="1">
                <a:tableStyleId>{00A15C55-8517-42AA-B614-E9B94910E393}</a:tableStyleId>
              </a:tblPr>
              <a:tblGrid>
                <a:gridCol w="1454893"/>
                <a:gridCol w="3819095"/>
                <a:gridCol w="2546063"/>
              </a:tblGrid>
              <a:tr h="496055">
                <a:tc>
                  <a:txBody>
                    <a:bodyPr/>
                    <a:lstStyle/>
                    <a:p>
                      <a:pPr algn="ctr">
                        <a:buFont typeface="Arial" pitchFamily="34" charset="0"/>
                        <a:buNone/>
                      </a:pPr>
                      <a:r>
                        <a:rPr lang="zh-CN" altLang="en-US" sz="1400" dirty="0" smtClean="0"/>
                        <a:t>序号</a:t>
                      </a:r>
                      <a:endParaRPr lang="zh-CN" altLang="en-US" sz="1400" dirty="0"/>
                    </a:p>
                  </a:txBody>
                  <a:tcPr anchor="ctr"/>
                </a:tc>
                <a:tc>
                  <a:txBody>
                    <a:bodyPr/>
                    <a:lstStyle/>
                    <a:p>
                      <a:pPr algn="ctr">
                        <a:buFont typeface="Arial" pitchFamily="34" charset="0"/>
                        <a:buNone/>
                      </a:pPr>
                      <a:r>
                        <a:rPr lang="zh-CN" altLang="en-US" sz="1400" dirty="0" smtClean="0"/>
                        <a:t>重要节点</a:t>
                      </a:r>
                      <a:endParaRPr lang="zh-CN" altLang="en-US" sz="1400" dirty="0"/>
                    </a:p>
                  </a:txBody>
                  <a:tcPr anchor="ctr"/>
                </a:tc>
                <a:tc>
                  <a:txBody>
                    <a:bodyPr/>
                    <a:lstStyle/>
                    <a:p>
                      <a:pPr algn="ctr">
                        <a:buFont typeface="Arial" pitchFamily="34" charset="0"/>
                        <a:buNone/>
                      </a:pPr>
                      <a:r>
                        <a:rPr lang="zh-CN" altLang="en-US" sz="1400" dirty="0" smtClean="0"/>
                        <a:t>完成时间</a:t>
                      </a:r>
                      <a:endParaRPr lang="zh-CN" altLang="en-US" sz="1400" dirty="0"/>
                    </a:p>
                  </a:txBody>
                  <a:tcPr anchor="ctr"/>
                </a:tc>
              </a:tr>
              <a:tr h="440049">
                <a:tc>
                  <a:txBody>
                    <a:bodyPr/>
                    <a:lstStyle/>
                    <a:p>
                      <a:pPr algn="ctr">
                        <a:buFont typeface="Arial" pitchFamily="34" charset="0"/>
                        <a:buNone/>
                      </a:pPr>
                      <a:r>
                        <a:rPr lang="en-US" altLang="zh-CN" sz="1400" dirty="0" smtClean="0"/>
                        <a:t>1</a:t>
                      </a:r>
                      <a:endParaRPr lang="zh-CN" altLang="en-US" sz="1400" dirty="0"/>
                    </a:p>
                  </a:txBody>
                  <a:tcPr anchor="ctr"/>
                </a:tc>
                <a:tc>
                  <a:txBody>
                    <a:bodyPr/>
                    <a:lstStyle/>
                    <a:p>
                      <a:pPr algn="ctr">
                        <a:buFont typeface="Arial" pitchFamily="34" charset="0"/>
                        <a:buNone/>
                      </a:pPr>
                      <a:r>
                        <a:rPr lang="zh-CN" altLang="en-US" sz="1400" dirty="0" smtClean="0"/>
                        <a:t>项目定点</a:t>
                      </a:r>
                      <a:endParaRPr lang="zh-CN" altLang="en-US" sz="1400" dirty="0"/>
                    </a:p>
                  </a:txBody>
                  <a:tcPr anchor="ctr"/>
                </a:tc>
                <a:tc>
                  <a:txBody>
                    <a:bodyPr/>
                    <a:lstStyle/>
                    <a:p>
                      <a:pPr algn="ctr">
                        <a:buFont typeface="Arial" pitchFamily="34" charset="0"/>
                        <a:buNone/>
                      </a:pPr>
                      <a:r>
                        <a:rPr lang="en-US" altLang="zh-CN" sz="1400" dirty="0" smtClean="0"/>
                        <a:t>2018.07.10</a:t>
                      </a:r>
                      <a:endParaRPr lang="zh-CN" altLang="en-US" sz="1400" dirty="0"/>
                    </a:p>
                  </a:txBody>
                  <a:tcPr anchor="ctr"/>
                </a:tc>
              </a:tr>
              <a:tr h="360040">
                <a:tc>
                  <a:txBody>
                    <a:bodyPr/>
                    <a:lstStyle/>
                    <a:p>
                      <a:pPr algn="ctr">
                        <a:buFont typeface="Arial" pitchFamily="34" charset="0"/>
                        <a:buNone/>
                      </a:pPr>
                      <a:r>
                        <a:rPr lang="en-US" altLang="zh-CN" sz="1400" dirty="0" smtClean="0"/>
                        <a:t>2</a:t>
                      </a:r>
                      <a:endParaRPr lang="zh-CN" altLang="en-US" sz="1400" dirty="0"/>
                    </a:p>
                  </a:txBody>
                  <a:tcPr anchor="ctr"/>
                </a:tc>
                <a:tc>
                  <a:txBody>
                    <a:bodyPr/>
                    <a:lstStyle/>
                    <a:p>
                      <a:pPr algn="ctr">
                        <a:buFont typeface="Arial" pitchFamily="34" charset="0"/>
                        <a:buNone/>
                      </a:pPr>
                      <a:r>
                        <a:rPr lang="zh-CN" altLang="en-US" sz="1400" dirty="0" smtClean="0"/>
                        <a:t>结构数据冻结</a:t>
                      </a:r>
                      <a:endParaRPr lang="zh-CN" altLang="en-US" sz="1400" dirty="0"/>
                    </a:p>
                  </a:txBody>
                  <a:tcPr anchor="ctr"/>
                </a:tc>
                <a:tc>
                  <a:txBody>
                    <a:bodyPr/>
                    <a:lstStyle/>
                    <a:p>
                      <a:pPr algn="ctr">
                        <a:buFont typeface="Arial" pitchFamily="34" charset="0"/>
                        <a:buNone/>
                      </a:pPr>
                      <a:r>
                        <a:rPr lang="en-US" altLang="zh-CN" sz="1400" dirty="0" smtClean="0"/>
                        <a:t>2018/7/20</a:t>
                      </a:r>
                      <a:endParaRPr lang="zh-CN" altLang="en-US" sz="1400" dirty="0"/>
                    </a:p>
                  </a:txBody>
                  <a:tcPr anchor="ctr"/>
                </a:tc>
              </a:tr>
              <a:tr h="432048">
                <a:tc>
                  <a:txBody>
                    <a:bodyPr/>
                    <a:lstStyle/>
                    <a:p>
                      <a:pPr algn="ctr">
                        <a:buFont typeface="Arial" pitchFamily="34" charset="0"/>
                        <a:buNone/>
                      </a:pPr>
                      <a:r>
                        <a:rPr lang="en-US" altLang="zh-CN" sz="1400" dirty="0" smtClean="0"/>
                        <a:t>3</a:t>
                      </a:r>
                      <a:endParaRPr lang="zh-CN" altLang="en-US" sz="1400" dirty="0"/>
                    </a:p>
                  </a:txBody>
                  <a:tcPr anchor="ctr"/>
                </a:tc>
                <a:tc>
                  <a:txBody>
                    <a:bodyPr/>
                    <a:lstStyle/>
                    <a:p>
                      <a:pPr algn="ctr">
                        <a:buFont typeface="Arial" pitchFamily="34" charset="0"/>
                        <a:buNone/>
                      </a:pPr>
                      <a:r>
                        <a:rPr lang="zh-CN" altLang="en-US" sz="1400" dirty="0" smtClean="0"/>
                        <a:t>产品开发（硬件、软件）</a:t>
                      </a:r>
                      <a:endParaRPr lang="zh-CN" altLang="en-US" sz="1400" dirty="0"/>
                    </a:p>
                  </a:txBody>
                  <a:tcPr anchor="ctr"/>
                </a:tc>
                <a:tc>
                  <a:txBody>
                    <a:bodyPr/>
                    <a:lstStyle/>
                    <a:p>
                      <a:pPr algn="ctr">
                        <a:buFont typeface="Arial" pitchFamily="34" charset="0"/>
                        <a:buNone/>
                      </a:pPr>
                      <a:r>
                        <a:rPr lang="en-US" altLang="zh-CN" sz="1400" dirty="0" smtClean="0"/>
                        <a:t>2018/9/30</a:t>
                      </a:r>
                      <a:endParaRPr lang="zh-CN" altLang="en-US" sz="1400" dirty="0"/>
                    </a:p>
                  </a:txBody>
                  <a:tcPr anchor="ctr"/>
                </a:tc>
              </a:tr>
              <a:tr h="360040">
                <a:tc>
                  <a:txBody>
                    <a:bodyPr/>
                    <a:lstStyle/>
                    <a:p>
                      <a:pPr algn="ctr">
                        <a:buFont typeface="Arial" pitchFamily="34" charset="0"/>
                        <a:buNone/>
                      </a:pPr>
                      <a:r>
                        <a:rPr lang="en-US" altLang="zh-CN" sz="1400" dirty="0" smtClean="0"/>
                        <a:t>4</a:t>
                      </a:r>
                      <a:endParaRPr lang="zh-CN" altLang="en-US" sz="1400" dirty="0"/>
                    </a:p>
                  </a:txBody>
                  <a:tcPr anchor="ctr"/>
                </a:tc>
                <a:tc>
                  <a:txBody>
                    <a:bodyPr/>
                    <a:lstStyle/>
                    <a:p>
                      <a:pPr algn="ctr">
                        <a:buFont typeface="Arial" pitchFamily="34" charset="0"/>
                        <a:buNone/>
                      </a:pPr>
                      <a:r>
                        <a:rPr lang="zh-CN" altLang="en-US" sz="1400" dirty="0" smtClean="0"/>
                        <a:t>模具开发</a:t>
                      </a:r>
                      <a:endParaRPr lang="zh-CN" altLang="en-US" sz="1400" dirty="0"/>
                    </a:p>
                  </a:txBody>
                  <a:tcPr anchor="ctr"/>
                </a:tc>
                <a:tc>
                  <a:txBody>
                    <a:bodyPr/>
                    <a:lstStyle/>
                    <a:p>
                      <a:pPr algn="ctr">
                        <a:buFont typeface="Arial" pitchFamily="34" charset="0"/>
                        <a:buNone/>
                      </a:pPr>
                      <a:r>
                        <a:rPr lang="en-US" altLang="zh-CN" sz="1400" dirty="0" smtClean="0"/>
                        <a:t>2018/9/10</a:t>
                      </a:r>
                      <a:endParaRPr lang="zh-CN" altLang="en-US" sz="1400" dirty="0"/>
                    </a:p>
                  </a:txBody>
                  <a:tcPr anchor="ctr"/>
                </a:tc>
              </a:tr>
              <a:tr h="432048">
                <a:tc>
                  <a:txBody>
                    <a:bodyPr/>
                    <a:lstStyle/>
                    <a:p>
                      <a:pPr algn="ctr">
                        <a:buFont typeface="Arial" pitchFamily="34" charset="0"/>
                        <a:buNone/>
                      </a:pPr>
                      <a:r>
                        <a:rPr lang="en-US" altLang="zh-CN" sz="1400" dirty="0" smtClean="0"/>
                        <a:t>5</a:t>
                      </a:r>
                      <a:endParaRPr lang="zh-CN" altLang="en-US" sz="1400" dirty="0"/>
                    </a:p>
                  </a:txBody>
                  <a:tcPr anchor="ctr"/>
                </a:tc>
                <a:tc>
                  <a:txBody>
                    <a:bodyPr/>
                    <a:lstStyle/>
                    <a:p>
                      <a:pPr algn="ctr">
                        <a:buFont typeface="Arial" pitchFamily="34" charset="0"/>
                        <a:buNone/>
                      </a:pPr>
                      <a:r>
                        <a:rPr lang="zh-CN" altLang="en-US" sz="1400" dirty="0" smtClean="0"/>
                        <a:t>工装开发</a:t>
                      </a:r>
                      <a:endParaRPr lang="zh-CN" altLang="en-US" sz="1400" dirty="0"/>
                    </a:p>
                  </a:txBody>
                  <a:tcPr anchor="ctr"/>
                </a:tc>
                <a:tc>
                  <a:txBody>
                    <a:bodyPr/>
                    <a:lstStyle/>
                    <a:p>
                      <a:pPr algn="ctr">
                        <a:buFont typeface="Arial" pitchFamily="34" charset="0"/>
                        <a:buNone/>
                      </a:pPr>
                      <a:r>
                        <a:rPr lang="en-US" altLang="zh-CN" sz="1400" dirty="0" smtClean="0"/>
                        <a:t>2018/9/10</a:t>
                      </a:r>
                      <a:endParaRPr lang="zh-CN" altLang="en-US" sz="1400" dirty="0"/>
                    </a:p>
                  </a:txBody>
                  <a:tcPr anchor="ctr"/>
                </a:tc>
              </a:tr>
              <a:tr h="360040">
                <a:tc>
                  <a:txBody>
                    <a:bodyPr/>
                    <a:lstStyle/>
                    <a:p>
                      <a:pPr algn="ctr">
                        <a:buFont typeface="Arial" pitchFamily="34" charset="0"/>
                        <a:buNone/>
                      </a:pPr>
                      <a:r>
                        <a:rPr lang="en-US" altLang="zh-CN" sz="1400" dirty="0" smtClean="0"/>
                        <a:t>6</a:t>
                      </a:r>
                      <a:endParaRPr lang="zh-CN" altLang="en-US" sz="1400" dirty="0"/>
                    </a:p>
                  </a:txBody>
                  <a:tcPr anchor="ctr"/>
                </a:tc>
                <a:tc>
                  <a:txBody>
                    <a:bodyPr/>
                    <a:lstStyle/>
                    <a:p>
                      <a:pPr algn="ctr">
                        <a:buFont typeface="Arial" pitchFamily="34" charset="0"/>
                        <a:buNone/>
                      </a:pPr>
                      <a:r>
                        <a:rPr lang="en-US" altLang="zh-CN" sz="1400" dirty="0" smtClean="0"/>
                        <a:t>T0</a:t>
                      </a:r>
                      <a:endParaRPr lang="zh-CN" altLang="en-US" sz="1400" dirty="0"/>
                    </a:p>
                  </a:txBody>
                  <a:tcPr anchor="ctr"/>
                </a:tc>
                <a:tc>
                  <a:txBody>
                    <a:bodyPr/>
                    <a:lstStyle/>
                    <a:p>
                      <a:pPr algn="ctr">
                        <a:buFont typeface="Arial" pitchFamily="34" charset="0"/>
                        <a:buNone/>
                      </a:pPr>
                      <a:r>
                        <a:rPr lang="en-US" altLang="zh-CN" sz="1400" dirty="0" smtClean="0"/>
                        <a:t>2018/10/6</a:t>
                      </a:r>
                      <a:endParaRPr lang="zh-CN" altLang="en-US" sz="1400" dirty="0"/>
                    </a:p>
                  </a:txBody>
                  <a:tcPr anchor="ctr"/>
                </a:tc>
              </a:tr>
              <a:tr h="432048">
                <a:tc>
                  <a:txBody>
                    <a:bodyPr/>
                    <a:lstStyle/>
                    <a:p>
                      <a:pPr algn="ctr">
                        <a:buFont typeface="Arial" pitchFamily="34" charset="0"/>
                        <a:buNone/>
                      </a:pPr>
                      <a:r>
                        <a:rPr lang="en-US" altLang="zh-CN" sz="1400" dirty="0" smtClean="0"/>
                        <a:t>7</a:t>
                      </a:r>
                      <a:endParaRPr lang="zh-CN" altLang="en-US" sz="1400" dirty="0"/>
                    </a:p>
                  </a:txBody>
                  <a:tcPr anchor="ctr"/>
                </a:tc>
                <a:tc>
                  <a:txBody>
                    <a:bodyPr/>
                    <a:lstStyle/>
                    <a:p>
                      <a:pPr algn="ctr">
                        <a:buFont typeface="Arial" pitchFamily="34" charset="0"/>
                        <a:buNone/>
                      </a:pPr>
                      <a:r>
                        <a:rPr lang="en-US" altLang="zh-CN" sz="1400" dirty="0" smtClean="0"/>
                        <a:t>DV</a:t>
                      </a:r>
                      <a:r>
                        <a:rPr lang="zh-CN" altLang="en-US" sz="1400" dirty="0" smtClean="0"/>
                        <a:t>实验</a:t>
                      </a:r>
                      <a:endParaRPr lang="zh-CN" altLang="en-US" sz="1400" dirty="0"/>
                    </a:p>
                  </a:txBody>
                  <a:tcPr anchor="ctr"/>
                </a:tc>
                <a:tc>
                  <a:txBody>
                    <a:bodyPr/>
                    <a:lstStyle/>
                    <a:p>
                      <a:pPr algn="ctr">
                        <a:buFont typeface="Arial" pitchFamily="34" charset="0"/>
                        <a:buNone/>
                      </a:pPr>
                      <a:r>
                        <a:rPr lang="en-US" altLang="zh-CN" sz="1400" dirty="0" smtClean="0"/>
                        <a:t>2018/12/6</a:t>
                      </a:r>
                      <a:endParaRPr lang="zh-CN" altLang="en-US" sz="1400" dirty="0"/>
                    </a:p>
                  </a:txBody>
                  <a:tcPr anchor="ctr"/>
                </a:tc>
              </a:tr>
              <a:tr h="432048">
                <a:tc>
                  <a:txBody>
                    <a:bodyPr/>
                    <a:lstStyle/>
                    <a:p>
                      <a:pPr algn="ctr">
                        <a:buFont typeface="Arial" pitchFamily="34" charset="0"/>
                        <a:buNone/>
                      </a:pPr>
                      <a:r>
                        <a:rPr lang="en-US" altLang="zh-CN" sz="1400" dirty="0" smtClean="0"/>
                        <a:t>8</a:t>
                      </a:r>
                      <a:endParaRPr lang="zh-CN" altLang="en-US" sz="1400" dirty="0"/>
                    </a:p>
                  </a:txBody>
                  <a:tcPr anchor="ctr"/>
                </a:tc>
                <a:tc>
                  <a:txBody>
                    <a:bodyPr/>
                    <a:lstStyle/>
                    <a:p>
                      <a:pPr algn="ctr">
                        <a:buFont typeface="Arial" pitchFamily="34" charset="0"/>
                        <a:buNone/>
                      </a:pPr>
                      <a:r>
                        <a:rPr lang="en-US" altLang="zh-CN" sz="1400" dirty="0" smtClean="0"/>
                        <a:t>OTS</a:t>
                      </a:r>
                      <a:endParaRPr lang="zh-CN" altLang="en-US" sz="1400" dirty="0"/>
                    </a:p>
                  </a:txBody>
                  <a:tcPr anchor="ctr"/>
                </a:tc>
                <a:tc>
                  <a:txBody>
                    <a:bodyPr/>
                    <a:lstStyle/>
                    <a:p>
                      <a:pPr algn="ctr">
                        <a:buFont typeface="Arial" pitchFamily="34" charset="0"/>
                        <a:buNone/>
                      </a:pPr>
                      <a:r>
                        <a:rPr lang="en-US" altLang="zh-CN" sz="1400" dirty="0" smtClean="0"/>
                        <a:t>2018/11/15</a:t>
                      </a:r>
                      <a:endParaRPr lang="zh-CN" altLang="en-US" sz="1400" dirty="0"/>
                    </a:p>
                  </a:txBody>
                  <a:tcPr anchor="ctr"/>
                </a:tc>
              </a:tr>
              <a:tr h="496055">
                <a:tc>
                  <a:txBody>
                    <a:bodyPr/>
                    <a:lstStyle/>
                    <a:p>
                      <a:pPr algn="ctr">
                        <a:buFont typeface="Arial" pitchFamily="34" charset="0"/>
                        <a:buNone/>
                      </a:pPr>
                      <a:r>
                        <a:rPr lang="en-US" altLang="zh-CN" sz="1400" dirty="0" smtClean="0"/>
                        <a:t>9</a:t>
                      </a:r>
                      <a:endParaRPr lang="zh-CN" altLang="en-US" sz="1400" dirty="0"/>
                    </a:p>
                  </a:txBody>
                  <a:tcPr anchor="ctr"/>
                </a:tc>
                <a:tc>
                  <a:txBody>
                    <a:bodyPr/>
                    <a:lstStyle/>
                    <a:p>
                      <a:pPr algn="ctr">
                        <a:buFont typeface="Arial" pitchFamily="34" charset="0"/>
                        <a:buNone/>
                      </a:pPr>
                      <a:r>
                        <a:rPr lang="en-US" altLang="zh-CN" sz="1400" dirty="0" smtClean="0"/>
                        <a:t>PV</a:t>
                      </a:r>
                      <a:r>
                        <a:rPr lang="zh-CN" altLang="en-US" sz="1400" dirty="0" smtClean="0"/>
                        <a:t>认可试验</a:t>
                      </a:r>
                      <a:endParaRPr lang="zh-CN" altLang="en-US" sz="1400" dirty="0"/>
                    </a:p>
                  </a:txBody>
                  <a:tcPr anchor="ctr"/>
                </a:tc>
                <a:tc>
                  <a:txBody>
                    <a:bodyPr/>
                    <a:lstStyle/>
                    <a:p>
                      <a:pPr algn="ctr">
                        <a:buFont typeface="Arial" pitchFamily="34" charset="0"/>
                        <a:buNone/>
                      </a:pPr>
                      <a:r>
                        <a:rPr lang="en-US" altLang="zh-CN" sz="1400" dirty="0" smtClean="0"/>
                        <a:t>2019.4.15</a:t>
                      </a:r>
                      <a:endParaRPr lang="zh-CN" altLang="en-US" sz="1400" dirty="0"/>
                    </a:p>
                  </a:txBody>
                  <a:tcPr anchor="ctr"/>
                </a:tc>
              </a:tr>
              <a:tr h="496055">
                <a:tc>
                  <a:txBody>
                    <a:bodyPr/>
                    <a:lstStyle/>
                    <a:p>
                      <a:pPr algn="ctr">
                        <a:buFont typeface="Arial" pitchFamily="34" charset="0"/>
                        <a:buNone/>
                      </a:pPr>
                      <a:r>
                        <a:rPr lang="en-US" altLang="zh-CN" sz="1400" dirty="0" smtClean="0"/>
                        <a:t>10</a:t>
                      </a:r>
                      <a:endParaRPr lang="zh-CN" altLang="en-US" sz="1400" dirty="0"/>
                    </a:p>
                  </a:txBody>
                  <a:tcPr anchor="ctr"/>
                </a:tc>
                <a:tc>
                  <a:txBody>
                    <a:bodyPr/>
                    <a:lstStyle/>
                    <a:p>
                      <a:pPr algn="ctr">
                        <a:buFont typeface="Arial" pitchFamily="34" charset="0"/>
                        <a:buNone/>
                      </a:pPr>
                      <a:r>
                        <a:rPr lang="en-US" altLang="zh-CN" sz="1400" dirty="0" smtClean="0"/>
                        <a:t>SOP</a:t>
                      </a:r>
                      <a:endParaRPr lang="zh-CN" altLang="en-US" sz="1400" dirty="0"/>
                    </a:p>
                  </a:txBody>
                  <a:tcPr anchor="ctr"/>
                </a:tc>
                <a:tc>
                  <a:txBody>
                    <a:bodyPr/>
                    <a:lstStyle/>
                    <a:p>
                      <a:pPr algn="ctr">
                        <a:buFont typeface="Arial" pitchFamily="34" charset="0"/>
                        <a:buNone/>
                      </a:pPr>
                      <a:r>
                        <a:rPr lang="en-US" altLang="zh-CN" sz="1400" dirty="0" smtClean="0"/>
                        <a:t>2019.5.20</a:t>
                      </a:r>
                      <a:endParaRPr lang="zh-CN" altLang="en-US" sz="1400" dirty="0"/>
                    </a:p>
                  </a:txBody>
                  <a:tcPr anchor="ctr"/>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全球01"/>
          <p:cNvPicPr>
            <a:picLocks noChangeAspect="1" noChangeArrowheads="1"/>
          </p:cNvPicPr>
          <p:nvPr/>
        </p:nvPicPr>
        <p:blipFill>
          <a:blip r:embed="rId2" cstate="print"/>
          <a:srcRect/>
          <a:stretch>
            <a:fillRect/>
          </a:stretch>
        </p:blipFill>
        <p:spPr bwMode="auto">
          <a:xfrm>
            <a:off x="1020763" y="1600200"/>
            <a:ext cx="7194550" cy="4532313"/>
          </a:xfrm>
          <a:prstGeom prst="rect">
            <a:avLst/>
          </a:prstGeom>
          <a:noFill/>
          <a:ln w="9525">
            <a:noFill/>
            <a:miter lim="800000"/>
            <a:headEnd/>
            <a:tailEnd/>
          </a:ln>
        </p:spPr>
      </p:pic>
      <p:grpSp>
        <p:nvGrpSpPr>
          <p:cNvPr id="2" name="Group 3"/>
          <p:cNvGrpSpPr>
            <a:grpSpLocks/>
          </p:cNvGrpSpPr>
          <p:nvPr/>
        </p:nvGrpSpPr>
        <p:grpSpPr bwMode="auto">
          <a:xfrm>
            <a:off x="1116013" y="2400300"/>
            <a:ext cx="6911975" cy="1008063"/>
            <a:chOff x="0" y="0"/>
            <a:chExt cx="3311" cy="499"/>
          </a:xfrm>
        </p:grpSpPr>
        <p:sp>
          <p:nvSpPr>
            <p:cNvPr id="21512" name="Rectangle 4"/>
            <p:cNvSpPr>
              <a:spLocks noChangeArrowheads="1"/>
            </p:cNvSpPr>
            <p:nvPr/>
          </p:nvSpPr>
          <p:spPr bwMode="auto">
            <a:xfrm>
              <a:off x="0" y="0"/>
              <a:ext cx="3311" cy="499"/>
            </a:xfrm>
            <a:prstGeom prst="rect">
              <a:avLst/>
            </a:prstGeom>
            <a:solidFill>
              <a:srgbClr val="3366FF"/>
            </a:solidFill>
            <a:ln w="9525">
              <a:solidFill>
                <a:schemeClr val="tx1"/>
              </a:solidFill>
              <a:miter lim="800000"/>
              <a:headEnd/>
              <a:tailEnd/>
            </a:ln>
          </p:spPr>
          <p:txBody>
            <a:bodyPr wrap="none" anchor="ctr"/>
            <a:lstStyle/>
            <a:p>
              <a:pPr eaLnBrk="0" hangingPunct="0"/>
              <a:endParaRPr lang="zh-CN" altLang="en-US"/>
            </a:p>
          </p:txBody>
        </p:sp>
        <p:sp>
          <p:nvSpPr>
            <p:cNvPr id="21513" name="Rectangle 5"/>
            <p:cNvSpPr>
              <a:spLocks noChangeArrowheads="1"/>
            </p:cNvSpPr>
            <p:nvPr/>
          </p:nvSpPr>
          <p:spPr bwMode="auto">
            <a:xfrm>
              <a:off x="454" y="45"/>
              <a:ext cx="2631" cy="454"/>
            </a:xfrm>
            <a:prstGeom prst="rect">
              <a:avLst/>
            </a:prstGeom>
            <a:noFill/>
            <a:ln w="9525">
              <a:noFill/>
              <a:miter lim="800000"/>
              <a:headEnd/>
              <a:tailEnd/>
            </a:ln>
          </p:spPr>
          <p:txBody>
            <a:bodyPr/>
            <a:lstStyle/>
            <a:p>
              <a:pPr marL="342900" indent="-342900" eaLnBrk="0" hangingPunct="0">
                <a:spcBef>
                  <a:spcPct val="20000"/>
                </a:spcBef>
              </a:pPr>
              <a:r>
                <a:rPr lang="en-US" altLang="zh-CN" sz="3200">
                  <a:solidFill>
                    <a:schemeClr val="bg1"/>
                  </a:solidFill>
                  <a:ea typeface="黑体" pitchFamily="49" charset="-122"/>
                </a:rPr>
                <a:t>   </a:t>
              </a:r>
              <a:r>
                <a:rPr lang="zh-CN" altLang="en-US" sz="3200">
                  <a:solidFill>
                    <a:schemeClr val="bg1"/>
                  </a:solidFill>
                  <a:ea typeface="黑体" pitchFamily="49" charset="-122"/>
                </a:rPr>
                <a:t>携手共进     合作共赢</a:t>
              </a:r>
              <a:endParaRPr lang="en-US" altLang="zh-CN">
                <a:solidFill>
                  <a:schemeClr val="bg1"/>
                </a:solidFill>
                <a:ea typeface="黑体" pitchFamily="49" charset="-122"/>
              </a:endParaRPr>
            </a:p>
            <a:p>
              <a:pPr marL="342900" indent="-342900" eaLnBrk="0" hangingPunct="0">
                <a:spcBef>
                  <a:spcPct val="20000"/>
                </a:spcBef>
              </a:pPr>
              <a:endParaRPr lang="en-US" altLang="zh-CN" sz="3200">
                <a:solidFill>
                  <a:schemeClr val="bg1"/>
                </a:solidFill>
                <a:ea typeface="黑体" pitchFamily="49" charset="-122"/>
              </a:endParaRPr>
            </a:p>
          </p:txBody>
        </p:sp>
      </p:grpSp>
      <p:sp>
        <p:nvSpPr>
          <p:cNvPr id="21508" name="Rectangle 8"/>
          <p:cNvSpPr>
            <a:spLocks noChangeArrowheads="1"/>
          </p:cNvSpPr>
          <p:nvPr/>
        </p:nvSpPr>
        <p:spPr bwMode="auto">
          <a:xfrm>
            <a:off x="1116013" y="1066800"/>
            <a:ext cx="6884987" cy="936625"/>
          </a:xfrm>
          <a:prstGeom prst="rect">
            <a:avLst/>
          </a:prstGeom>
          <a:solidFill>
            <a:srgbClr val="3366FF"/>
          </a:solidFill>
          <a:ln w="9525">
            <a:solidFill>
              <a:schemeClr val="tx1"/>
            </a:solidFill>
            <a:miter lim="800000"/>
            <a:headEnd/>
            <a:tailEnd/>
          </a:ln>
        </p:spPr>
        <p:txBody>
          <a:bodyPr wrap="none" anchor="ctr"/>
          <a:lstStyle/>
          <a:p>
            <a:pPr algn="ctr" eaLnBrk="0" hangingPunct="0"/>
            <a:endParaRPr lang="zh-CN" altLang="zh-CN" sz="2000">
              <a:solidFill>
                <a:srgbClr val="0066FF"/>
              </a:solidFill>
              <a:ea typeface="黑体" pitchFamily="49" charset="-122"/>
            </a:endParaRPr>
          </a:p>
        </p:txBody>
      </p:sp>
      <p:sp>
        <p:nvSpPr>
          <p:cNvPr id="21509" name="Rectangle 9"/>
          <p:cNvSpPr>
            <a:spLocks noChangeArrowheads="1"/>
          </p:cNvSpPr>
          <p:nvPr/>
        </p:nvSpPr>
        <p:spPr bwMode="auto">
          <a:xfrm>
            <a:off x="1692275" y="1077913"/>
            <a:ext cx="5903913" cy="852487"/>
          </a:xfrm>
          <a:prstGeom prst="rect">
            <a:avLst/>
          </a:prstGeom>
          <a:noFill/>
          <a:ln w="9525">
            <a:noFill/>
            <a:miter lim="800000"/>
            <a:headEnd/>
            <a:tailEnd/>
          </a:ln>
        </p:spPr>
        <p:txBody>
          <a:bodyPr/>
          <a:lstStyle/>
          <a:p>
            <a:pPr marL="342900" indent="-342900" eaLnBrk="0" hangingPunct="0"/>
            <a:r>
              <a:rPr lang="en-US" altLang="zh-CN" sz="3200">
                <a:solidFill>
                  <a:schemeClr val="bg1"/>
                </a:solidFill>
                <a:ea typeface="黑体" pitchFamily="49" charset="-122"/>
              </a:rPr>
              <a:t>       </a:t>
            </a:r>
            <a:r>
              <a:rPr lang="zh-CN" altLang="en-US" sz="3200">
                <a:solidFill>
                  <a:schemeClr val="bg1"/>
                </a:solidFill>
                <a:ea typeface="黑体" pitchFamily="49" charset="-122"/>
              </a:rPr>
              <a:t>顾客至上    追求卓越     </a:t>
            </a:r>
          </a:p>
        </p:txBody>
      </p:sp>
      <p:sp>
        <p:nvSpPr>
          <p:cNvPr id="21510" name="Rectangle 6"/>
          <p:cNvSpPr>
            <a:spLocks noChangeArrowheads="1"/>
          </p:cNvSpPr>
          <p:nvPr/>
        </p:nvSpPr>
        <p:spPr bwMode="auto">
          <a:xfrm>
            <a:off x="3489325" y="5062538"/>
            <a:ext cx="2439988" cy="576262"/>
          </a:xfrm>
          <a:prstGeom prst="rect">
            <a:avLst/>
          </a:prstGeom>
          <a:noFill/>
          <a:ln w="9525">
            <a:noFill/>
            <a:miter lim="800000"/>
            <a:headEnd/>
            <a:tailEnd/>
          </a:ln>
        </p:spPr>
        <p:txBody>
          <a:bodyPr/>
          <a:lstStyle/>
          <a:p>
            <a:pPr marL="342900" indent="-342900" eaLnBrk="0" hangingPunct="0">
              <a:spcBef>
                <a:spcPct val="50000"/>
              </a:spcBef>
            </a:pPr>
            <a:r>
              <a:rPr lang="en-US" altLang="zh-CN" sz="1600" dirty="0">
                <a:solidFill>
                  <a:srgbClr val="5F5F5F"/>
                </a:solidFill>
                <a:ea typeface="黑体" pitchFamily="49" charset="-122"/>
              </a:rPr>
              <a:t>—</a:t>
            </a:r>
            <a:r>
              <a:rPr lang="zh-CN" altLang="en-US" sz="1600" dirty="0">
                <a:solidFill>
                  <a:srgbClr val="5F5F5F"/>
                </a:solidFill>
                <a:latin typeface="黑体" pitchFamily="49" charset="-122"/>
                <a:ea typeface="黑体" pitchFamily="49" charset="-122"/>
              </a:rPr>
              <a:t>光大产业 </a:t>
            </a:r>
            <a:r>
              <a:rPr lang="en-US" altLang="zh-CN" sz="1600" dirty="0" smtClean="0">
                <a:solidFill>
                  <a:srgbClr val="5F5F5F"/>
                </a:solidFill>
                <a:latin typeface="黑体" pitchFamily="49" charset="-122"/>
                <a:ea typeface="黑体" pitchFamily="49" charset="-122"/>
              </a:rPr>
              <a:t>2018.06 </a:t>
            </a:r>
            <a:r>
              <a:rPr lang="en-US" altLang="zh-CN" sz="1600" dirty="0">
                <a:solidFill>
                  <a:srgbClr val="5F5F5F"/>
                </a:solidFill>
                <a:ea typeface="黑体" pitchFamily="49" charset="-122"/>
              </a:rPr>
              <a:t>—</a:t>
            </a:r>
            <a:endParaRPr lang="en-US" altLang="zh-CN" sz="1600" dirty="0">
              <a:latin typeface="黑体" pitchFamily="49" charset="-122"/>
              <a:ea typeface="黑体" pitchFamily="49" charset="-122"/>
            </a:endParaRPr>
          </a:p>
        </p:txBody>
      </p:sp>
      <p:sp>
        <p:nvSpPr>
          <p:cNvPr id="21511" name="Rectangle 5"/>
          <p:cNvSpPr>
            <a:spLocks noChangeArrowheads="1"/>
          </p:cNvSpPr>
          <p:nvPr/>
        </p:nvSpPr>
        <p:spPr bwMode="auto">
          <a:xfrm>
            <a:off x="3513138" y="4111625"/>
            <a:ext cx="1987550" cy="612775"/>
          </a:xfrm>
          <a:prstGeom prst="rect">
            <a:avLst/>
          </a:prstGeom>
          <a:noFill/>
          <a:ln w="9525">
            <a:noFill/>
            <a:miter lim="800000"/>
            <a:headEnd/>
            <a:tailEnd/>
          </a:ln>
        </p:spPr>
        <p:txBody>
          <a:bodyPr/>
          <a:lstStyle/>
          <a:p>
            <a:pPr marL="342900" indent="-342900" eaLnBrk="0" hangingPunct="0">
              <a:spcBef>
                <a:spcPct val="20000"/>
              </a:spcBef>
            </a:pPr>
            <a:r>
              <a:rPr lang="en-US" altLang="zh-CN" sz="3600">
                <a:ea typeface="黑体" pitchFamily="49" charset="-122"/>
              </a:rPr>
              <a:t>   </a:t>
            </a:r>
            <a:r>
              <a:rPr lang="zh-CN" altLang="en-US" sz="3600">
                <a:ea typeface="黑体" pitchFamily="49" charset="-122"/>
              </a:rPr>
              <a:t>谢谢！</a:t>
            </a:r>
            <a:endParaRPr lang="en-US" altLang="zh-CN" sz="3600">
              <a:ea typeface="黑体" pitchFamily="49" charset="-122"/>
            </a:endParaRPr>
          </a:p>
          <a:p>
            <a:pPr marL="342900" indent="-342900" eaLnBrk="0" hangingPunct="0">
              <a:spcBef>
                <a:spcPct val="20000"/>
              </a:spcBef>
            </a:pPr>
            <a:endParaRPr lang="en-US" altLang="zh-CN" sz="3600">
              <a:ea typeface="黑体"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4929505" y="4072255"/>
            <a:ext cx="3215005" cy="2143125"/>
          </a:xfrm>
          <a:prstGeom prst="rect">
            <a:avLst/>
          </a:prstGeom>
          <a:noFill/>
          <a:ln w="9525" cap="flat" cmpd="sng" algn="ctr">
            <a:noFill/>
            <a:prstDash val="solid"/>
            <a:miter lim="800000"/>
            <a:headEnd/>
            <a:tailEnd/>
          </a:ln>
          <a:effectLst>
            <a:outerShdw blurRad="50800" dist="38100" dir="2700000" algn="tl" rotWithShape="0">
              <a:prstClr val="black">
                <a:alpha val="40000"/>
              </a:prstClr>
            </a:outerShdw>
          </a:effectLst>
        </p:spPr>
      </p:pic>
      <p:pic>
        <p:nvPicPr>
          <p:cNvPr id="5123" name="Picture 3"/>
          <p:cNvPicPr>
            <a:picLocks noChangeAspect="1"/>
          </p:cNvPicPr>
          <p:nvPr/>
        </p:nvPicPr>
        <p:blipFill>
          <a:blip r:embed="rId3" cstate="print"/>
          <a:stretch>
            <a:fillRect/>
          </a:stretch>
        </p:blipFill>
        <p:spPr>
          <a:xfrm>
            <a:off x="643255" y="1071880"/>
            <a:ext cx="3941445" cy="1214120"/>
          </a:xfrm>
          <a:prstGeom prst="rect">
            <a:avLst/>
          </a:prstGeom>
          <a:noFill/>
          <a:ln w="9525">
            <a:noFill/>
          </a:ln>
        </p:spPr>
      </p:pic>
      <p:pic>
        <p:nvPicPr>
          <p:cNvPr id="5124" name="Picture 4"/>
          <p:cNvPicPr>
            <a:picLocks noChangeAspect="1"/>
          </p:cNvPicPr>
          <p:nvPr/>
        </p:nvPicPr>
        <p:blipFill>
          <a:blip r:embed="rId4" cstate="print"/>
          <a:stretch>
            <a:fillRect/>
          </a:stretch>
        </p:blipFill>
        <p:spPr>
          <a:xfrm>
            <a:off x="643255" y="2500630"/>
            <a:ext cx="3928745" cy="1231900"/>
          </a:xfrm>
          <a:prstGeom prst="rect">
            <a:avLst/>
          </a:prstGeom>
          <a:noFill/>
          <a:ln w="9525">
            <a:noFill/>
          </a:ln>
        </p:spPr>
      </p:pic>
      <p:pic>
        <p:nvPicPr>
          <p:cNvPr id="7" name="Picture 5"/>
          <p:cNvPicPr>
            <a:picLocks noChangeAspect="1" noChangeArrowheads="1"/>
          </p:cNvPicPr>
          <p:nvPr/>
        </p:nvPicPr>
        <p:blipFill>
          <a:blip r:embed="rId5" cstate="print"/>
          <a:srcRect/>
          <a:stretch>
            <a:fillRect/>
          </a:stretch>
        </p:blipFill>
        <p:spPr bwMode="auto">
          <a:xfrm>
            <a:off x="1071880" y="4072255"/>
            <a:ext cx="3215005" cy="2143125"/>
          </a:xfrm>
          <a:prstGeom prst="rect">
            <a:avLst/>
          </a:prstGeom>
          <a:noFill/>
          <a:effectLst>
            <a:outerShdw blurRad="50800" dist="38100" dir="2700000" algn="tl" rotWithShape="0">
              <a:prstClr val="black">
                <a:alpha val="40000"/>
              </a:prstClr>
            </a:outerShdw>
          </a:effectLst>
        </p:spPr>
      </p:pic>
      <p:sp>
        <p:nvSpPr>
          <p:cNvPr id="5126" name="矩形 10"/>
          <p:cNvSpPr/>
          <p:nvPr/>
        </p:nvSpPr>
        <p:spPr>
          <a:xfrm>
            <a:off x="4857750" y="981075"/>
            <a:ext cx="3825240" cy="3000821"/>
          </a:xfrm>
          <a:prstGeom prst="rect">
            <a:avLst/>
          </a:prstGeom>
          <a:noFill/>
          <a:ln w="9525">
            <a:noFill/>
          </a:ln>
        </p:spPr>
        <p:txBody>
          <a:bodyPr vert="horz" wrap="square" lIns="91440" tIns="45720" rIns="91440" bIns="45720" numCol="1" anchor="t">
            <a:spAutoFit/>
          </a:bodyPr>
          <a:lstStyle/>
          <a:p>
            <a:pPr marL="0" indent="0" algn="l" defTabSz="914400" eaLnBrk="0" fontAlgn="base" latinLnBrk="0">
              <a:lnSpc>
                <a:spcPct val="150000"/>
              </a:lnSpc>
              <a:spcBef>
                <a:spcPts val="0"/>
              </a:spcBef>
              <a:spcAft>
                <a:spcPts val="0"/>
              </a:spcAft>
              <a:buFontTx/>
              <a:buNone/>
            </a:pPr>
            <a:r>
              <a:rPr lang="en-US" altLang="ko-KR" sz="1400" b="1" cap="none" dirty="0" smtClean="0">
                <a:solidFill>
                  <a:srgbClr val="FF0000"/>
                </a:solidFill>
                <a:latin typeface="宋体" panose="02010600030101010101" pitchFamily="2" charset="-122"/>
                <a:ea typeface="宋体" panose="02010600030101010101" pitchFamily="2" charset="-122"/>
              </a:rPr>
              <a:t>AVS（AroundView System）</a:t>
            </a:r>
            <a:endParaRPr lang="ko-KR" altLang="en-US" sz="1400" b="1" cap="none" dirty="0" smtClean="0">
              <a:solidFill>
                <a:srgbClr val="FF0000"/>
              </a:solidFill>
              <a:latin typeface="宋体" panose="02010600030101010101" pitchFamily="2" charset="-122"/>
              <a:ea typeface="宋体" panose="02010600030101010101" pitchFamily="2" charset="-122"/>
            </a:endParaRPr>
          </a:p>
          <a:p>
            <a:pPr marL="0" indent="0" algn="l" defTabSz="914400" eaLnBrk="0" fontAlgn="base" latinLnBrk="0">
              <a:lnSpc>
                <a:spcPct val="150000"/>
              </a:lnSpc>
              <a:spcBef>
                <a:spcPts val="0"/>
              </a:spcBef>
              <a:spcAft>
                <a:spcPts val="0"/>
              </a:spcAft>
              <a:buFontTx/>
              <a:buNone/>
            </a:pPr>
            <a:endParaRPr lang="ko-KR" altLang="en-US" sz="1400" b="1" cap="none" dirty="0" smtClean="0">
              <a:solidFill>
                <a:srgbClr val="FF0000"/>
              </a:solidFill>
              <a:latin typeface="宋体" panose="02010600030101010101" pitchFamily="2" charset="-122"/>
              <a:ea typeface="宋体" panose="02010600030101010101" pitchFamily="2" charset="-122"/>
            </a:endParaRPr>
          </a:p>
          <a:p>
            <a:pPr marL="0" indent="0" algn="l" defTabSz="914400" eaLnBrk="0" fontAlgn="base" latinLnBrk="0">
              <a:lnSpc>
                <a:spcPct val="150000"/>
              </a:lnSpc>
              <a:spcBef>
                <a:spcPts val="0"/>
              </a:spcBef>
              <a:spcAft>
                <a:spcPts val="0"/>
              </a:spcAft>
              <a:buFont typeface="Wingdings" panose="05000000000000000000"/>
              <a:buChar char="l"/>
            </a:pPr>
            <a:r>
              <a:rPr lang="en-US" altLang="ko-KR" sz="1400" b="0" cap="none" dirty="0" err="1" smtClean="0">
                <a:latin typeface="宋体" panose="02010600030101010101" pitchFamily="2" charset="-122"/>
                <a:ea typeface="宋体" panose="02010600030101010101" pitchFamily="2" charset="-122"/>
              </a:rPr>
              <a:t>当需要增加环视系统的显示范围时，BVS系统会出现虚化效应</a:t>
            </a:r>
            <a:r>
              <a:rPr lang="en-US" altLang="ko-KR" sz="1400" b="0" cap="none" dirty="0" smtClean="0">
                <a:latin typeface="宋体" panose="02010600030101010101" pitchFamily="2" charset="-122"/>
                <a:ea typeface="宋体" panose="02010600030101010101" pitchFamily="2" charset="-122"/>
              </a:rPr>
              <a:t>。</a:t>
            </a:r>
            <a:endParaRPr lang="ko-KR" altLang="en-US" sz="14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150000"/>
              </a:lnSpc>
              <a:spcBef>
                <a:spcPts val="0"/>
              </a:spcBef>
              <a:spcAft>
                <a:spcPts val="0"/>
              </a:spcAft>
              <a:buFont typeface="Wingdings" panose="05000000000000000000"/>
              <a:buChar char="l"/>
            </a:pPr>
            <a:r>
              <a:rPr lang="en-US" altLang="ko-KR" sz="1400" b="0" cap="none" dirty="0" err="1" smtClean="0">
                <a:latin typeface="宋体" panose="02010600030101010101" pitchFamily="2" charset="-122"/>
                <a:ea typeface="宋体" panose="02010600030101010101" pitchFamily="2" charset="-122"/>
              </a:rPr>
              <a:t>AVS系统将四路图像投影在一个立体的显示模型上，并借助GPU协处理器实现视点漫游切换，避免边缘虚化</a:t>
            </a:r>
            <a:r>
              <a:rPr lang="en-US" altLang="ko-KR" sz="1400" b="0" cap="none" dirty="0" smtClean="0">
                <a:latin typeface="宋体" panose="02010600030101010101" pitchFamily="2" charset="-122"/>
                <a:ea typeface="宋体" panose="02010600030101010101" pitchFamily="2" charset="-122"/>
              </a:rPr>
              <a:t>。</a:t>
            </a:r>
            <a:endParaRPr lang="ko-KR" altLang="en-US" sz="1400" b="0" cap="none" dirty="0" smtClean="0">
              <a:latin typeface="宋体" panose="02010600030101010101" pitchFamily="2" charset="-122"/>
              <a:ea typeface="宋体" panose="02010600030101010101" pitchFamily="2" charset="-122"/>
            </a:endParaRPr>
          </a:p>
          <a:p>
            <a:pPr marL="0" indent="0" algn="l" defTabSz="914400" eaLnBrk="0" fontAlgn="base" latinLnBrk="0">
              <a:lnSpc>
                <a:spcPct val="150000"/>
              </a:lnSpc>
              <a:spcBef>
                <a:spcPts val="0"/>
              </a:spcBef>
              <a:spcAft>
                <a:spcPts val="0"/>
              </a:spcAft>
              <a:buFont typeface="Wingdings" panose="05000000000000000000"/>
              <a:buChar char="l"/>
            </a:pPr>
            <a:r>
              <a:rPr lang="en-US" altLang="ko-KR" sz="1400" b="0" cap="none" dirty="0" err="1" smtClean="0">
                <a:latin typeface="宋体" panose="02010600030101010101" pitchFamily="2" charset="-122"/>
                <a:ea typeface="宋体" panose="02010600030101010101" pitchFamily="2" charset="-122"/>
              </a:rPr>
              <a:t>AVS系统能为驾驶者带来更大的显示视野和更多的观察视角</a:t>
            </a:r>
            <a:r>
              <a:rPr lang="en-US" altLang="ko-KR" sz="1400" b="0" cap="none" dirty="0" smtClean="0">
                <a:latin typeface="宋体" panose="02010600030101010101" pitchFamily="2" charset="-122"/>
                <a:ea typeface="宋体" panose="02010600030101010101" pitchFamily="2" charset="-122"/>
              </a:rPr>
              <a:t>。</a:t>
            </a:r>
            <a:endParaRPr lang="ko-KR" altLang="en-US" sz="1400" b="0" cap="none" dirty="0" smtClean="0">
              <a:latin typeface="宋体" panose="02010600030101010101" pitchFamily="2" charset="-122"/>
              <a:ea typeface="宋体" panose="02010600030101010101" pitchFamily="2" charset="-122"/>
            </a:endParaRPr>
          </a:p>
        </p:txBody>
      </p:sp>
      <p:sp>
        <p:nvSpPr>
          <p:cNvPr id="5127" name="TextBox 1"/>
          <p:cNvSpPr txBox="1"/>
          <p:nvPr/>
        </p:nvSpPr>
        <p:spPr>
          <a:xfrm>
            <a:off x="2209800" y="304800"/>
            <a:ext cx="6851650" cy="461010"/>
          </a:xfrm>
          <a:prstGeom prst="rect">
            <a:avLst/>
          </a:prstGeom>
          <a:noFill/>
          <a:ln w="0">
            <a:noFill/>
          </a:ln>
        </p:spPr>
        <p:txBody>
          <a:bodyPr vert="horz" wrap="square" lIns="91440" tIns="45720" rIns="91440" bIns="45720" numCol="1" anchor="t">
            <a:spAutoFit/>
          </a:bodyPr>
          <a:lstStyle/>
          <a:p>
            <a:pPr marL="0" indent="0" algn="l" defTabSz="914400" eaLnBrk="0" fontAlgn="base" latinLnBrk="0">
              <a:lnSpc>
                <a:spcPct val="100000"/>
              </a:lnSpc>
              <a:spcBef>
                <a:spcPts val="0"/>
              </a:spcBef>
              <a:spcAft>
                <a:spcPts val="0"/>
              </a:spcAft>
              <a:buFontTx/>
              <a:buNone/>
            </a:pPr>
            <a:r>
              <a:rPr lang="en-US" altLang="ko-KR" sz="2400" b="0" cap="none" dirty="0" smtClean="0">
                <a:latin typeface="+mn-ea"/>
                <a:ea typeface="+mn-ea"/>
              </a:rPr>
              <a:t>产品简介  3D拼接</a:t>
            </a:r>
            <a:endParaRPr lang="ko-KR" altLang="en-US" sz="2400" b="0" cap="none" dirty="0" smtClean="0">
              <a:latin typeface="+mn-ea"/>
              <a:ea typeface="+mn-ea"/>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0" y="304800"/>
            <a:ext cx="6851650" cy="461010"/>
          </a:xfrm>
          <a:prstGeom prst="rect">
            <a:avLst/>
          </a:prstGeom>
          <a:noFill/>
          <a:ln w="0">
            <a:noFill/>
          </a:ln>
        </p:spPr>
        <p:txBody>
          <a:bodyPr vert="horz" wrap="square" lIns="91440" tIns="45720" rIns="91440" bIns="45720" anchor="t">
            <a:spAutoFit/>
          </a:bodyPr>
          <a:lstStyle/>
          <a:p>
            <a:pPr eaLnBrk="0">
              <a:spcBef>
                <a:spcPts val="0"/>
              </a:spcBef>
              <a:spcAft>
                <a:spcPts val="0"/>
              </a:spcAft>
            </a:pPr>
            <a:r>
              <a:rPr lang="en-US" altLang="ko-KR" sz="2400" b="0" cap="none" dirty="0" err="1" smtClean="0">
                <a:solidFill>
                  <a:srgbClr val="000000"/>
                </a:solidFill>
                <a:latin typeface="+mn-ea"/>
                <a:ea typeface="+mn-ea"/>
              </a:rPr>
              <a:t>产品简介</a:t>
            </a:r>
            <a:r>
              <a:rPr lang="en-US" altLang="ko-KR" sz="2400" b="0" cap="none" dirty="0" smtClean="0">
                <a:solidFill>
                  <a:srgbClr val="000000"/>
                </a:solidFill>
                <a:latin typeface="+mn-ea"/>
                <a:ea typeface="+mn-ea"/>
              </a:rPr>
              <a:t> </a:t>
            </a:r>
            <a:r>
              <a:rPr lang="zh-CN" altLang="en-US" sz="2400" smtClean="0"/>
              <a:t>前方</a:t>
            </a:r>
            <a:r>
              <a:rPr lang="zh-CN" altLang="en-US" sz="2400" dirty="0" smtClean="0"/>
              <a:t>碰撞预警系统</a:t>
            </a:r>
            <a:endParaRPr lang="ko-KR" altLang="en-US" sz="2400" b="0" cap="none" dirty="0" smtClean="0">
              <a:solidFill>
                <a:srgbClr val="000000"/>
              </a:solidFill>
              <a:latin typeface="+mn-ea"/>
              <a:ea typeface="+mn-ea"/>
            </a:endParaRPr>
          </a:p>
        </p:txBody>
      </p:sp>
      <p:sp>
        <p:nvSpPr>
          <p:cNvPr id="3" name="内容占位符 2"/>
          <p:cNvSpPr txBox="1">
            <a:spLocks noGrp="1"/>
          </p:cNvSpPr>
          <p:nvPr>
            <p:ph idx="1"/>
          </p:nvPr>
        </p:nvSpPr>
        <p:spPr>
          <a:xfrm>
            <a:off x="999490" y="3645024"/>
            <a:ext cx="3034030" cy="2251075"/>
          </a:xfrm>
          <a:prstGeom prst="rect">
            <a:avLst/>
          </a:prstGeom>
          <a:noFill/>
          <a:ln w="0">
            <a:noFill/>
          </a:ln>
        </p:spPr>
        <p:txBody>
          <a:bodyPr vert="horz" wrap="square" lIns="91440" tIns="45720" rIns="91440" bIns="45720" anchor="t">
            <a:noAutofit/>
          </a:bodyPr>
          <a:lstStyle/>
          <a:p>
            <a:pPr marL="0" indent="0" algn="l" defTabSz="914400" eaLnBrk="0" fontAlgn="auto">
              <a:lnSpc>
                <a:spcPct val="150000"/>
              </a:lnSpc>
              <a:spcBef>
                <a:spcPts val="400"/>
              </a:spcBef>
              <a:spcAft>
                <a:spcPts val="0"/>
              </a:spcAft>
              <a:buFontTx/>
              <a:buNone/>
            </a:pPr>
            <a:r>
              <a:rPr lang="en-US" altLang="ko-KR" sz="1600" b="0" cap="none" dirty="0" smtClean="0">
                <a:solidFill>
                  <a:srgbClr val="000000"/>
                </a:solidFill>
                <a:latin typeface="宋体" panose="02010600030101010101" pitchFamily="2" charset="-122"/>
                <a:ea typeface="宋体" panose="02010600030101010101" pitchFamily="2" charset="-122"/>
              </a:rPr>
              <a:t>通过分析道路前方车辆的阴影和轮廓特征</a:t>
            </a:r>
            <a:r>
              <a:rPr lang="en-US" altLang="ko-KR" sz="1600" b="0" cap="none" dirty="0" smtClean="0">
                <a:solidFill>
                  <a:srgbClr val="000000"/>
                </a:solidFill>
                <a:latin typeface="宋体" panose="02010600030101010101" pitchFamily="2" charset="-122"/>
                <a:ea typeface="宋体" panose="02010600030101010101" pitchFamily="2" charset="-122"/>
              </a:rPr>
              <a:t>，以定位车辆的位置，再根据本车车速和相距前后车的距离来计算预计发生碰撞时间，以判断潜在的碰撞风险。</a:t>
            </a:r>
            <a:endParaRPr lang="ko-KR" altLang="en-US" sz="1600" b="0" cap="none" dirty="0" smtClean="0">
              <a:solidFill>
                <a:srgbClr val="000000"/>
              </a:solidFill>
              <a:latin typeface="宋体" panose="02010600030101010101" pitchFamily="2" charset="-122"/>
              <a:ea typeface="宋体" panose="02010600030101010101" pitchFamily="2" charset="-122"/>
            </a:endParaRPr>
          </a:p>
          <a:p>
            <a:pPr marL="470535" indent="-470535" algn="l" defTabSz="914400" eaLnBrk="0" fontAlgn="auto" hangingPunct="0">
              <a:lnSpc>
                <a:spcPct val="100000"/>
              </a:lnSpc>
              <a:spcBef>
                <a:spcPts val="400"/>
              </a:spcBef>
              <a:spcAft>
                <a:spcPts val="0"/>
              </a:spcAft>
              <a:buFontTx/>
              <a:buNone/>
            </a:pPr>
            <a:endParaRPr lang="ko-KR" altLang="en-US" sz="1800" b="0" cap="none" dirty="0" smtClean="0">
              <a:solidFill>
                <a:srgbClr val="000000"/>
              </a:solidFill>
              <a:latin typeface="宋体" panose="02010600030101010101" pitchFamily="2" charset="-122"/>
              <a:ea typeface="宋体" panose="02010600030101010101" pitchFamily="2" charset="-122"/>
            </a:endParaRPr>
          </a:p>
        </p:txBody>
      </p:sp>
      <p:pic>
        <p:nvPicPr>
          <p:cNvPr id="4" name="图片 3" descr="C:/Users/ZJB/AppData/Roaming/JisuOffice/ETemp/6016_6048008/fImage23463944741.png"/>
          <p:cNvPicPr/>
          <p:nvPr/>
        </p:nvPicPr>
        <p:blipFill rotWithShape="1">
          <a:blip r:embed="rId2" cstate="print">
            <a:extLst>
              <a:ext uri="{28A0092B-C50C-407E-A947-70E740481C1C}">
                <a14:useLocalDpi xmlns:a14="http://schemas.microsoft.com/office/drawing/2010/main" xmlns="" val="0"/>
              </a:ext>
            </a:extLst>
          </a:blip>
          <a:srcRect/>
          <a:stretch>
            <a:fillRect/>
          </a:stretch>
        </p:blipFill>
        <p:spPr>
          <a:xfrm>
            <a:off x="999490" y="1825332"/>
            <a:ext cx="7244715" cy="1598930"/>
          </a:xfrm>
          <a:prstGeom prst="rect">
            <a:avLst/>
          </a:prstGeom>
          <a:noFill/>
          <a:ln w="0">
            <a:noFill/>
          </a:ln>
        </p:spPr>
      </p:pic>
      <p:pic>
        <p:nvPicPr>
          <p:cNvPr id="5" name="图片 4" descr="C:/Users/ZJB/AppData/Roaming/JisuOffice/ETemp/6016_6048008/fImage429364488467.jpeg"/>
          <p:cNvPicPr/>
          <p:nvPr/>
        </p:nvPicPr>
        <p:blipFill rotWithShape="1">
          <a:blip r:embed="rId3" cstate="print">
            <a:extLst>
              <a:ext uri="{28A0092B-C50C-407E-A947-70E740481C1C}">
                <a14:useLocalDpi xmlns:a14="http://schemas.microsoft.com/office/drawing/2010/main" xmlns="" val="0"/>
              </a:ext>
            </a:extLst>
          </a:blip>
          <a:srcRect/>
          <a:stretch>
            <a:fillRect/>
          </a:stretch>
        </p:blipFill>
        <p:spPr>
          <a:xfrm>
            <a:off x="4355465" y="3856062"/>
            <a:ext cx="3900805" cy="2251075"/>
          </a:xfrm>
          <a:prstGeom prst="rect">
            <a:avLst/>
          </a:prstGeom>
          <a:noFill/>
          <a:ln w="0">
            <a:noFill/>
          </a:ln>
        </p:spPr>
      </p:pic>
      <p:sp>
        <p:nvSpPr>
          <p:cNvPr id="7" name="矩形 10"/>
          <p:cNvSpPr/>
          <p:nvPr/>
        </p:nvSpPr>
        <p:spPr>
          <a:xfrm>
            <a:off x="1142976" y="1285860"/>
            <a:ext cx="3643338" cy="415498"/>
          </a:xfrm>
          <a:prstGeom prst="rect">
            <a:avLst/>
          </a:prstGeom>
          <a:noFill/>
          <a:ln w="9525">
            <a:noFill/>
          </a:ln>
        </p:spPr>
        <p:txBody>
          <a:bodyPr vert="horz" wrap="square" lIns="91440" tIns="45720" rIns="91440" bIns="45720" numCol="1" anchor="t">
            <a:spAutoFit/>
          </a:bodyPr>
          <a:lstStyle/>
          <a:p>
            <a:pPr eaLnBrk="0">
              <a:lnSpc>
                <a:spcPct val="150000"/>
              </a:lnSpc>
              <a:spcBef>
                <a:spcPts val="0"/>
              </a:spcBef>
              <a:spcAft>
                <a:spcPts val="0"/>
              </a:spcAft>
            </a:pPr>
            <a:r>
              <a:rPr lang="en-US" altLang="ko-KR" sz="1400" b="1" cap="none" dirty="0" smtClean="0">
                <a:solidFill>
                  <a:srgbClr val="FF0000"/>
                </a:solidFill>
                <a:latin typeface="宋体" panose="02010600030101010101" pitchFamily="2" charset="-122"/>
                <a:ea typeface="宋体" panose="02010600030101010101" pitchFamily="2" charset="-122"/>
              </a:rPr>
              <a:t>FCW（</a:t>
            </a:r>
            <a:r>
              <a:rPr lang="en-US" sz="1400" dirty="0" smtClean="0"/>
              <a:t> </a:t>
            </a:r>
            <a:r>
              <a:rPr lang="en-US" altLang="ko-KR" sz="1400" b="1" dirty="0" smtClean="0">
                <a:solidFill>
                  <a:srgbClr val="FF0000"/>
                </a:solidFill>
                <a:latin typeface="宋体" panose="02010600030101010101" pitchFamily="2" charset="-122"/>
              </a:rPr>
              <a:t>Forward Collision Warning ）</a:t>
            </a:r>
            <a:endParaRPr lang="ko-KR" altLang="en-US" sz="1400" b="1" dirty="0" smtClean="0">
              <a:solidFill>
                <a:srgbClr val="FF0000"/>
              </a:solidFill>
              <a:latin typeface="宋体" panose="02010600030101010101" pitchFamily="2" charset="-122"/>
            </a:endParaRPr>
          </a:p>
        </p:txBody>
      </p:sp>
      <p:sp>
        <p:nvSpPr>
          <p:cNvPr id="8" name="内容占位符 2"/>
          <p:cNvSpPr txBox="1">
            <a:spLocks/>
          </p:cNvSpPr>
          <p:nvPr/>
        </p:nvSpPr>
        <p:spPr>
          <a:xfrm>
            <a:off x="999490" y="5517232"/>
            <a:ext cx="3034030" cy="2251075"/>
          </a:xfrm>
          <a:prstGeom prst="rect">
            <a:avLst/>
          </a:prstGeom>
          <a:noFill/>
          <a:ln w="0">
            <a:noFill/>
          </a:ln>
        </p:spPr>
        <p:txBody>
          <a:bodyPr vert="horz" wrap="square" lIns="91440" tIns="45720" rIns="91440" bIns="45720" anchor="t">
            <a:noAutofit/>
          </a:bodyPr>
          <a:lstStyle/>
          <a:p>
            <a:pPr lvl="0" eaLnBrk="0" fontAlgn="auto" hangingPunct="0">
              <a:lnSpc>
                <a:spcPct val="150000"/>
              </a:lnSpc>
              <a:spcBef>
                <a:spcPts val="400"/>
              </a:spcBef>
              <a:spcAft>
                <a:spcPts val="0"/>
              </a:spcAft>
            </a:pPr>
            <a:r>
              <a:rPr kumimoji="0" lang="en-US" altLang="ko-KR" sz="1600" b="0" i="0" u="none" strike="noStrike" kern="0" cap="none" spc="0" normalizeH="0" baseline="0" noProof="0" dirty="0" smtClean="0">
                <a:ln>
                  <a:noFill/>
                </a:ln>
                <a:solidFill>
                  <a:srgbClr val="FF0000"/>
                </a:solidFill>
                <a:effectLst/>
                <a:uLnTx/>
                <a:uFillTx/>
                <a:latin typeface="宋体" panose="02010600030101010101" pitchFamily="2" charset="-122"/>
                <a:ea typeface="宋体" panose="02010600030101010101" pitchFamily="2" charset="-122"/>
                <a:cs typeface="+mn-cs"/>
              </a:rPr>
              <a:t>FCW:</a:t>
            </a:r>
            <a:r>
              <a:rPr lang="zh-CN" altLang="en-US" sz="1600" kern="0" dirty="0" smtClean="0">
                <a:solidFill>
                  <a:srgbClr val="FF0000"/>
                </a:solidFill>
                <a:latin typeface="宋体" panose="02010600030101010101" pitchFamily="2" charset="-122"/>
              </a:rPr>
              <a:t> 准确率</a:t>
            </a:r>
            <a:r>
              <a:rPr lang="en-US" altLang="zh-CN" sz="1600" kern="0" dirty="0" smtClean="0">
                <a:solidFill>
                  <a:srgbClr val="FF0000"/>
                </a:solidFill>
                <a:latin typeface="宋体" panose="02010600030101010101" pitchFamily="2" charset="-122"/>
              </a:rPr>
              <a:t>90%</a:t>
            </a:r>
            <a:r>
              <a:rPr lang="zh-CN" altLang="en-US" sz="1600" kern="0" dirty="0" smtClean="0">
                <a:solidFill>
                  <a:srgbClr val="FF0000"/>
                </a:solidFill>
                <a:latin typeface="宋体" panose="02010600030101010101" pitchFamily="2" charset="-122"/>
              </a:rPr>
              <a:t>左右，检测距离不超过</a:t>
            </a:r>
            <a:r>
              <a:rPr lang="en-US" altLang="zh-CN" sz="1600" kern="0" dirty="0" smtClean="0">
                <a:solidFill>
                  <a:srgbClr val="FF0000"/>
                </a:solidFill>
                <a:latin typeface="宋体" panose="02010600030101010101" pitchFamily="2" charset="-122"/>
              </a:rPr>
              <a:t>10</a:t>
            </a:r>
            <a:r>
              <a:rPr lang="zh-CN" altLang="en-US" sz="1600" kern="0" dirty="0" smtClean="0">
                <a:solidFill>
                  <a:srgbClr val="FF0000"/>
                </a:solidFill>
                <a:latin typeface="宋体" panose="02010600030101010101" pitchFamily="2" charset="-122"/>
              </a:rPr>
              <a:t>米。</a:t>
            </a:r>
            <a:endParaRPr kumimoji="0" lang="ko-KR" altLang="en-US" sz="1600" b="0" i="0" u="none" strike="noStrike" kern="0" cap="none" spc="0" normalizeH="0" baseline="0" noProof="0" dirty="0" smtClean="0">
              <a:ln>
                <a:noFill/>
              </a:ln>
              <a:solidFill>
                <a:srgbClr val="FF0000"/>
              </a:solidFill>
              <a:effectLst/>
              <a:uLnTx/>
              <a:uFillTx/>
              <a:latin typeface="宋体" panose="02010600030101010101" pitchFamily="2" charset="-122"/>
              <a:ea typeface="宋体" panose="02010600030101010101" pitchFamily="2" charset="-122"/>
              <a:cs typeface="+mn-cs"/>
            </a:endParaRPr>
          </a:p>
          <a:p>
            <a:pPr marL="470535" marR="0" lvl="0" indent="-470535" algn="l" defTabSz="914400" rtl="0" eaLnBrk="0" fontAlgn="auto" latinLnBrk="0" hangingPunct="0">
              <a:lnSpc>
                <a:spcPct val="100000"/>
              </a:lnSpc>
              <a:spcBef>
                <a:spcPts val="400"/>
              </a:spcBef>
              <a:spcAft>
                <a:spcPts val="0"/>
              </a:spcAft>
              <a:buClrTx/>
              <a:buSzTx/>
              <a:buFontTx/>
              <a:buNone/>
              <a:tabLst/>
              <a:defRPr/>
            </a:pPr>
            <a:endParaRPr kumimoji="0" lang="ko-KR" altLang="en-US" sz="1800" b="0" i="0" u="none" strike="noStrike" kern="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0" y="304800"/>
            <a:ext cx="6851650" cy="461010"/>
          </a:xfrm>
          <a:prstGeom prst="rect">
            <a:avLst/>
          </a:prstGeom>
          <a:noFill/>
          <a:ln w="0">
            <a:noFill/>
          </a:ln>
        </p:spPr>
        <p:txBody>
          <a:bodyPr vert="horz" wrap="square" lIns="91440" tIns="45720" rIns="91440" bIns="45720" anchor="t">
            <a:spAutoFit/>
          </a:bodyPr>
          <a:lstStyle/>
          <a:p>
            <a:pPr marL="0" indent="0" algn="l" defTabSz="914400" eaLnBrk="0" fontAlgn="base" latinLnBrk="0">
              <a:lnSpc>
                <a:spcPct val="100000"/>
              </a:lnSpc>
              <a:spcBef>
                <a:spcPts val="0"/>
              </a:spcBef>
              <a:spcAft>
                <a:spcPts val="0"/>
              </a:spcAft>
              <a:buFontTx/>
              <a:buNone/>
            </a:pPr>
            <a:r>
              <a:rPr lang="en-US" altLang="ko-KR" sz="2400" b="0" cap="none" dirty="0" err="1" smtClean="0">
                <a:solidFill>
                  <a:srgbClr val="000000"/>
                </a:solidFill>
                <a:latin typeface="+mn-ea"/>
                <a:ea typeface="+mn-ea"/>
              </a:rPr>
              <a:t>产品简介</a:t>
            </a:r>
            <a:r>
              <a:rPr lang="en-US" altLang="ko-KR" sz="2400" b="0" cap="none" dirty="0" smtClean="0">
                <a:solidFill>
                  <a:srgbClr val="000000"/>
                </a:solidFill>
                <a:latin typeface="+mn-ea"/>
                <a:ea typeface="+mn-ea"/>
              </a:rPr>
              <a:t>  </a:t>
            </a:r>
            <a:r>
              <a:rPr lang="en-US" altLang="ko-KR" sz="2400" b="0" cap="none" dirty="0" err="1" smtClean="0">
                <a:solidFill>
                  <a:srgbClr val="000000"/>
                </a:solidFill>
                <a:latin typeface="+mn-ea"/>
                <a:ea typeface="+mn-ea"/>
              </a:rPr>
              <a:t>车道偏移</a:t>
            </a:r>
            <a:r>
              <a:rPr lang="zh-CN" altLang="en-US" sz="2400" b="0" cap="none" dirty="0" smtClean="0">
                <a:solidFill>
                  <a:srgbClr val="000000"/>
                </a:solidFill>
                <a:latin typeface="+mn-ea"/>
                <a:ea typeface="+mn-ea"/>
              </a:rPr>
              <a:t>预警系统</a:t>
            </a:r>
            <a:endParaRPr lang="ko-KR" altLang="en-US" sz="2400" b="0" cap="none" dirty="0" smtClean="0">
              <a:solidFill>
                <a:srgbClr val="000000"/>
              </a:solidFill>
              <a:latin typeface="+mn-ea"/>
              <a:ea typeface="+mn-ea"/>
            </a:endParaRPr>
          </a:p>
        </p:txBody>
      </p:sp>
      <p:sp>
        <p:nvSpPr>
          <p:cNvPr id="3" name="内容占位符 2"/>
          <p:cNvSpPr txBox="1">
            <a:spLocks noGrp="1"/>
          </p:cNvSpPr>
          <p:nvPr>
            <p:ph idx="1"/>
          </p:nvPr>
        </p:nvSpPr>
        <p:spPr>
          <a:xfrm>
            <a:off x="936625" y="4138633"/>
            <a:ext cx="7360285" cy="2219325"/>
          </a:xfrm>
          <a:prstGeom prst="rect">
            <a:avLst/>
          </a:prstGeom>
          <a:noFill/>
          <a:ln w="0">
            <a:noFill/>
          </a:ln>
        </p:spPr>
        <p:txBody>
          <a:bodyPr vert="horz" wrap="square" lIns="91440" tIns="45720" rIns="91440" bIns="45720" anchor="t">
            <a:noAutofit/>
          </a:bodyPr>
          <a:lstStyle/>
          <a:p>
            <a:pPr marL="0" indent="0" algn="l" defTabSz="914400" eaLnBrk="0" fontAlgn="auto">
              <a:lnSpc>
                <a:spcPct val="150000"/>
              </a:lnSpc>
              <a:spcBef>
                <a:spcPts val="400"/>
              </a:spcBef>
              <a:spcAft>
                <a:spcPts val="0"/>
              </a:spcAft>
              <a:buFontTx/>
              <a:buNone/>
            </a:pPr>
            <a:r>
              <a:rPr lang="en-US" altLang="ko-KR" sz="1600" b="0" cap="none" dirty="0" smtClean="0">
                <a:solidFill>
                  <a:srgbClr val="000000"/>
                </a:solidFill>
                <a:latin typeface="+mn-ea"/>
              </a:rPr>
              <a:t>车道偏离预警系统的检测对象为前方路面的交通线。通过判断本车行驶方向与交通线的延续方向，当车辆发生非主动性地偏离车道线，行驶方向与两侧交通线产生交叉时，系统会发出警示。LDW系统对需要长途驾驶或者经常在夜间行车的驾驶者来说具有显著的实际效用，也可以视作一种疲劳驾驶预警手段。</a:t>
            </a:r>
            <a:endParaRPr lang="ko-KR" altLang="en-US" sz="1600" b="0" cap="none" dirty="0" smtClean="0">
              <a:solidFill>
                <a:srgbClr val="000000"/>
              </a:solidFill>
              <a:latin typeface="+mn-ea"/>
            </a:endParaRPr>
          </a:p>
          <a:p>
            <a:pPr marL="0" indent="0" algn="l" defTabSz="914400" eaLnBrk="0" fontAlgn="auto">
              <a:lnSpc>
                <a:spcPct val="150000"/>
              </a:lnSpc>
              <a:spcBef>
                <a:spcPts val="400"/>
              </a:spcBef>
              <a:spcAft>
                <a:spcPts val="0"/>
              </a:spcAft>
              <a:buClr>
                <a:srgbClr val="CC0000"/>
              </a:buClr>
              <a:buFont typeface="Wingdings" panose="05000000000000000000"/>
              <a:buChar char="l"/>
            </a:pPr>
            <a:endParaRPr lang="ko-KR" altLang="en-US" sz="2000" b="0" cap="none" dirty="0" smtClean="0">
              <a:solidFill>
                <a:srgbClr val="000000"/>
              </a:solidFill>
              <a:latin typeface="Verdana" panose="020B0604030504040204" charset="0"/>
              <a:ea typeface="Verdana" panose="020B0604030504040204" charset="0"/>
            </a:endParaRPr>
          </a:p>
        </p:txBody>
      </p:sp>
      <p:pic>
        <p:nvPicPr>
          <p:cNvPr id="4" name="图片 3" descr="C:/Users/ZJB/AppData/Roaming/JisuOffice/ETemp/6016_6048008/fImage1449444506334.png"/>
          <p:cNvPicPr/>
          <p:nvPr/>
        </p:nvPicPr>
        <p:blipFill rotWithShape="1">
          <a:blip r:embed="rId2" cstate="print">
            <a:extLst>
              <a:ext uri="{28A0092B-C50C-407E-A947-70E740481C1C}">
                <a14:useLocalDpi xmlns:a14="http://schemas.microsoft.com/office/drawing/2010/main" xmlns="" val="0"/>
              </a:ext>
            </a:extLst>
          </a:blip>
          <a:srcRect/>
          <a:stretch>
            <a:fillRect/>
          </a:stretch>
        </p:blipFill>
        <p:spPr>
          <a:xfrm>
            <a:off x="715645" y="2128223"/>
            <a:ext cx="7772400" cy="1861185"/>
          </a:xfrm>
          <a:prstGeom prst="rect">
            <a:avLst/>
          </a:prstGeom>
          <a:noFill/>
          <a:ln w="0">
            <a:noFill/>
          </a:ln>
        </p:spPr>
      </p:pic>
      <p:sp>
        <p:nvSpPr>
          <p:cNvPr id="5" name="矩形 10"/>
          <p:cNvSpPr/>
          <p:nvPr/>
        </p:nvSpPr>
        <p:spPr>
          <a:xfrm>
            <a:off x="857224" y="1285860"/>
            <a:ext cx="3643338" cy="365036"/>
          </a:xfrm>
          <a:prstGeom prst="rect">
            <a:avLst/>
          </a:prstGeom>
          <a:noFill/>
          <a:ln w="9525">
            <a:noFill/>
          </a:ln>
        </p:spPr>
        <p:txBody>
          <a:bodyPr vert="horz" wrap="square" lIns="91440" tIns="45720" rIns="91440" bIns="45720" numCol="1" anchor="t">
            <a:spAutoFit/>
          </a:bodyPr>
          <a:lstStyle/>
          <a:p>
            <a:pPr eaLnBrk="0">
              <a:lnSpc>
                <a:spcPct val="150000"/>
              </a:lnSpc>
              <a:spcBef>
                <a:spcPts val="0"/>
              </a:spcBef>
              <a:spcAft>
                <a:spcPts val="0"/>
              </a:spcAft>
            </a:pPr>
            <a:r>
              <a:rPr lang="en-US" altLang="zh-CN" sz="1400" b="1" cap="none" dirty="0" smtClean="0">
                <a:solidFill>
                  <a:srgbClr val="FF0000"/>
                </a:solidFill>
                <a:latin typeface="宋体" panose="02010600030101010101" pitchFamily="2" charset="-122"/>
                <a:ea typeface="宋体" panose="02010600030101010101" pitchFamily="2" charset="-122"/>
              </a:rPr>
              <a:t>LDW</a:t>
            </a:r>
            <a:r>
              <a:rPr lang="en-US" altLang="ko-KR" sz="1400" b="1" dirty="0" smtClean="0">
                <a:solidFill>
                  <a:srgbClr val="FF0000"/>
                </a:solidFill>
                <a:latin typeface="宋体" panose="02010600030101010101" pitchFamily="2" charset="-122"/>
              </a:rPr>
              <a:t>（</a:t>
            </a:r>
            <a:r>
              <a:rPr lang="en-US" altLang="zh-CN" sz="1400" b="1" dirty="0" smtClean="0">
                <a:solidFill>
                  <a:srgbClr val="FF0000"/>
                </a:solidFill>
                <a:latin typeface="宋体" panose="02010600030101010101" pitchFamily="2" charset="-122"/>
              </a:rPr>
              <a:t> Lane Departure Warning </a:t>
            </a:r>
            <a:r>
              <a:rPr lang="en-US" altLang="ko-KR" sz="1400" b="1" dirty="0" smtClean="0">
                <a:solidFill>
                  <a:srgbClr val="FF0000"/>
                </a:solidFill>
                <a:latin typeface="宋体" panose="02010600030101010101" pitchFamily="2" charset="-122"/>
              </a:rPr>
              <a:t>）</a:t>
            </a:r>
            <a:endParaRPr lang="ko-KR" altLang="en-US" sz="1400" b="1" dirty="0" smtClean="0">
              <a:solidFill>
                <a:srgbClr val="FF0000"/>
              </a:solidFill>
              <a:latin typeface="宋体" panose="02010600030101010101" pitchFamily="2" charset="-122"/>
            </a:endParaRPr>
          </a:p>
        </p:txBody>
      </p:sp>
      <p:sp>
        <p:nvSpPr>
          <p:cNvPr id="6" name="内容占位符 2"/>
          <p:cNvSpPr txBox="1">
            <a:spLocks/>
          </p:cNvSpPr>
          <p:nvPr/>
        </p:nvSpPr>
        <p:spPr>
          <a:xfrm>
            <a:off x="936625" y="5748337"/>
            <a:ext cx="7360285" cy="2219325"/>
          </a:xfrm>
          <a:prstGeom prst="rect">
            <a:avLst/>
          </a:prstGeom>
          <a:noFill/>
          <a:ln w="0">
            <a:noFill/>
          </a:ln>
        </p:spPr>
        <p:txBody>
          <a:bodyPr vert="horz" wrap="square" lIns="91440" tIns="45720" rIns="91440" bIns="45720" anchor="t">
            <a:noAutofit/>
          </a:bodyPr>
          <a:lstStyle/>
          <a:p>
            <a:pPr marL="0" marR="0" lvl="0" indent="0" algn="l" defTabSz="914400" rtl="0" eaLnBrk="0" fontAlgn="auto" latinLnBrk="0" hangingPunct="0">
              <a:lnSpc>
                <a:spcPct val="150000"/>
              </a:lnSpc>
              <a:spcBef>
                <a:spcPts val="400"/>
              </a:spcBef>
              <a:spcAft>
                <a:spcPts val="0"/>
              </a:spcAft>
              <a:buClrTx/>
              <a:buSzTx/>
              <a:buFontTx/>
              <a:buNone/>
              <a:tabLst/>
              <a:defRPr/>
            </a:pPr>
            <a:r>
              <a:rPr kumimoji="0" lang="en-US" altLang="ko-KR" sz="1600" b="0" i="0" u="none" strike="noStrike" kern="0" cap="none" spc="0" normalizeH="0" baseline="0" noProof="0" dirty="0" smtClean="0">
                <a:ln>
                  <a:noFill/>
                </a:ln>
                <a:solidFill>
                  <a:srgbClr val="FF0000"/>
                </a:solidFill>
                <a:effectLst/>
                <a:uLnTx/>
                <a:uFillTx/>
                <a:latin typeface="+mn-ea"/>
                <a:ea typeface="+mn-ea"/>
                <a:cs typeface="+mn-cs"/>
              </a:rPr>
              <a:t>LDW:</a:t>
            </a:r>
            <a:r>
              <a:rPr kumimoji="0" lang="zh-CN" altLang="en-US" sz="1600" b="0" i="0" u="none" strike="noStrike" kern="0" cap="none" spc="0" normalizeH="0" baseline="0" noProof="0" dirty="0" smtClean="0">
                <a:ln>
                  <a:noFill/>
                </a:ln>
                <a:solidFill>
                  <a:srgbClr val="FF0000"/>
                </a:solidFill>
                <a:effectLst/>
                <a:uLnTx/>
                <a:uFillTx/>
                <a:latin typeface="+mn-ea"/>
                <a:ea typeface="+mn-ea"/>
                <a:cs typeface="+mn-cs"/>
              </a:rPr>
              <a:t>准确率</a:t>
            </a:r>
            <a:r>
              <a:rPr kumimoji="0" lang="en-US" altLang="zh-CN" sz="1600" b="0" i="0" u="none" strike="noStrike" kern="0" cap="none" spc="0" normalizeH="0" baseline="0" noProof="0" dirty="0" smtClean="0">
                <a:ln>
                  <a:noFill/>
                </a:ln>
                <a:solidFill>
                  <a:srgbClr val="FF0000"/>
                </a:solidFill>
                <a:effectLst/>
                <a:uLnTx/>
                <a:uFillTx/>
                <a:latin typeface="+mn-ea"/>
                <a:ea typeface="+mn-ea"/>
                <a:cs typeface="+mn-cs"/>
              </a:rPr>
              <a:t>98%</a:t>
            </a:r>
            <a:r>
              <a:rPr kumimoji="0" lang="zh-CN" altLang="en-US" sz="1600" b="0" i="0" u="none" strike="noStrike" kern="0" cap="none" spc="0" normalizeH="0" baseline="0" noProof="0" dirty="0" smtClean="0">
                <a:ln>
                  <a:noFill/>
                </a:ln>
                <a:solidFill>
                  <a:srgbClr val="FF0000"/>
                </a:solidFill>
                <a:effectLst/>
                <a:uLnTx/>
                <a:uFillTx/>
                <a:latin typeface="+mn-ea"/>
                <a:ea typeface="+mn-ea"/>
                <a:cs typeface="+mn-cs"/>
              </a:rPr>
              <a:t>。</a:t>
            </a:r>
            <a:endParaRPr kumimoji="0" lang="ko-KR" altLang="en-US" sz="2000" b="0" i="0" u="none" strike="noStrike" kern="0" cap="none" spc="0" normalizeH="0" baseline="0" noProof="0" dirty="0" smtClean="0">
              <a:ln>
                <a:noFill/>
              </a:ln>
              <a:solidFill>
                <a:srgbClr val="FF0000"/>
              </a:solidFill>
              <a:effectLst/>
              <a:uLnTx/>
              <a:uFillTx/>
              <a:latin typeface="Verdana" panose="020B0604030504040204" charset="0"/>
              <a:ea typeface="Verdana" panose="020B0604030504040204" charset="0"/>
              <a:cs typeface="+mn-cs"/>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304800"/>
            <a:ext cx="6851650" cy="461010"/>
          </a:xfrm>
          <a:prstGeom prst="rect">
            <a:avLst/>
          </a:prstGeom>
          <a:noFill/>
          <a:ln w="0">
            <a:noFill/>
          </a:ln>
        </p:spPr>
        <p:txBody>
          <a:bodyPr vert="horz" wrap="square" lIns="91440" tIns="45720" rIns="91440" bIns="45720" anchor="t">
            <a:spAutoFit/>
          </a:bodyPr>
          <a:lstStyle/>
          <a:p>
            <a:pPr marL="0" indent="0" algn="l" defTabSz="914400" eaLnBrk="0" fontAlgn="base" latinLnBrk="0">
              <a:lnSpc>
                <a:spcPct val="100000"/>
              </a:lnSpc>
              <a:spcBef>
                <a:spcPts val="0"/>
              </a:spcBef>
              <a:spcAft>
                <a:spcPts val="0"/>
              </a:spcAft>
              <a:buFontTx/>
              <a:buNone/>
            </a:pPr>
            <a:r>
              <a:rPr lang="en-US" altLang="ko-KR" sz="2400" b="0" cap="none" dirty="0" err="1" smtClean="0">
                <a:solidFill>
                  <a:srgbClr val="000000"/>
                </a:solidFill>
                <a:latin typeface="+mn-ea"/>
                <a:ea typeface="+mn-ea"/>
              </a:rPr>
              <a:t>产品简介</a:t>
            </a:r>
            <a:r>
              <a:rPr lang="en-US" altLang="ko-KR" sz="2400" b="0" cap="none" dirty="0" smtClean="0">
                <a:solidFill>
                  <a:srgbClr val="000000"/>
                </a:solidFill>
                <a:latin typeface="+mn-ea"/>
                <a:ea typeface="+mn-ea"/>
              </a:rPr>
              <a:t>  </a:t>
            </a:r>
            <a:r>
              <a:rPr lang="zh-CN" altLang="en-US" sz="2400" b="0" cap="none" dirty="0" smtClean="0">
                <a:solidFill>
                  <a:srgbClr val="000000"/>
                </a:solidFill>
                <a:latin typeface="+mn-ea"/>
                <a:ea typeface="+mn-ea"/>
              </a:rPr>
              <a:t>盲区检测系统</a:t>
            </a:r>
            <a:endParaRPr lang="ko-KR" altLang="en-US" sz="2400" b="0" cap="none" dirty="0" smtClean="0">
              <a:solidFill>
                <a:srgbClr val="000000"/>
              </a:solidFill>
              <a:latin typeface="+mn-ea"/>
              <a:ea typeface="+mn-ea"/>
            </a:endParaRPr>
          </a:p>
        </p:txBody>
      </p:sp>
      <p:sp>
        <p:nvSpPr>
          <p:cNvPr id="6" name="矩形 10"/>
          <p:cNvSpPr/>
          <p:nvPr/>
        </p:nvSpPr>
        <p:spPr>
          <a:xfrm>
            <a:off x="519087" y="948165"/>
            <a:ext cx="3643338" cy="365036"/>
          </a:xfrm>
          <a:prstGeom prst="rect">
            <a:avLst/>
          </a:prstGeom>
          <a:noFill/>
          <a:ln w="9525">
            <a:noFill/>
          </a:ln>
        </p:spPr>
        <p:txBody>
          <a:bodyPr vert="horz" wrap="square" lIns="91440" tIns="45720" rIns="91440" bIns="45720" numCol="1" anchor="t">
            <a:spAutoFit/>
          </a:bodyPr>
          <a:lstStyle/>
          <a:p>
            <a:pPr eaLnBrk="0">
              <a:lnSpc>
                <a:spcPct val="150000"/>
              </a:lnSpc>
              <a:spcBef>
                <a:spcPts val="0"/>
              </a:spcBef>
              <a:spcAft>
                <a:spcPts val="0"/>
              </a:spcAft>
            </a:pPr>
            <a:r>
              <a:rPr lang="en-US" altLang="zh-CN" sz="1400" b="1" dirty="0" smtClean="0">
                <a:solidFill>
                  <a:srgbClr val="FF0000"/>
                </a:solidFill>
                <a:latin typeface="宋体" panose="02010600030101010101" pitchFamily="2" charset="-122"/>
              </a:rPr>
              <a:t>BSD</a:t>
            </a:r>
            <a:r>
              <a:rPr lang="en-US" altLang="ko-KR" sz="1400" b="1" dirty="0" smtClean="0">
                <a:solidFill>
                  <a:srgbClr val="FF0000"/>
                </a:solidFill>
                <a:latin typeface="宋体" panose="02010600030101010101" pitchFamily="2" charset="-122"/>
              </a:rPr>
              <a:t>（</a:t>
            </a:r>
            <a:r>
              <a:rPr lang="en-US" altLang="zh-CN" sz="1400" b="1" dirty="0" smtClean="0">
                <a:solidFill>
                  <a:srgbClr val="FF0000"/>
                </a:solidFill>
                <a:latin typeface="宋体" panose="02010600030101010101" pitchFamily="2" charset="-122"/>
              </a:rPr>
              <a:t> Blind Spot Detection</a:t>
            </a:r>
            <a:r>
              <a:rPr lang="en-US" altLang="ko-KR" sz="1400" b="1" dirty="0" smtClean="0">
                <a:solidFill>
                  <a:srgbClr val="FF0000"/>
                </a:solidFill>
                <a:latin typeface="宋体" panose="02010600030101010101" pitchFamily="2" charset="-122"/>
              </a:rPr>
              <a:t>）</a:t>
            </a:r>
            <a:endParaRPr lang="ko-KR" altLang="en-US" sz="1400" b="1" dirty="0" smtClean="0">
              <a:solidFill>
                <a:srgbClr val="FF0000"/>
              </a:solidFill>
              <a:latin typeface="宋体" panose="02010600030101010101" pitchFamily="2" charset="-122"/>
            </a:endParaRPr>
          </a:p>
        </p:txBody>
      </p:sp>
      <p:grpSp>
        <p:nvGrpSpPr>
          <p:cNvPr id="8" name="组合 1"/>
          <p:cNvGrpSpPr>
            <a:grpSpLocks/>
          </p:cNvGrpSpPr>
          <p:nvPr/>
        </p:nvGrpSpPr>
        <p:grpSpPr bwMode="auto">
          <a:xfrm>
            <a:off x="652364" y="1363663"/>
            <a:ext cx="7705850" cy="5018087"/>
            <a:chOff x="652364" y="1363663"/>
            <a:chExt cx="7705850" cy="5018087"/>
          </a:xfrm>
        </p:grpSpPr>
        <p:pic>
          <p:nvPicPr>
            <p:cNvPr id="9" name="Picture 5" descr="C:\Users\Administrator\AppData\Roaming\Tencent\Users\1211397156\QQ\WinTemp\RichOle\GJ0%OMDF63{_[%1~RB{$$3Y.png"/>
            <p:cNvPicPr>
              <a:picLocks noChangeAspect="1" noChangeArrowheads="1"/>
            </p:cNvPicPr>
            <p:nvPr/>
          </p:nvPicPr>
          <p:blipFill>
            <a:blip r:embed="rId2" cstate="print"/>
            <a:srcRect/>
            <a:stretch>
              <a:fillRect/>
            </a:stretch>
          </p:blipFill>
          <p:spPr bwMode="auto">
            <a:xfrm>
              <a:off x="652364" y="1363663"/>
              <a:ext cx="3133818" cy="2493965"/>
            </a:xfrm>
            <a:prstGeom prst="rect">
              <a:avLst/>
            </a:prstGeom>
            <a:noFill/>
            <a:ln w="9525">
              <a:noFill/>
              <a:miter lim="800000"/>
              <a:headEnd/>
              <a:tailEnd/>
            </a:ln>
          </p:spPr>
        </p:pic>
        <p:pic>
          <p:nvPicPr>
            <p:cNvPr id="11" name="Picture 7" descr="C:\Users\Administrator\AppData\Roaming\Tencent\Users\1211397156\QQ\WinTemp\RichOle\]_G[IRKT_`$O}%HEF10G9NP.png"/>
            <p:cNvPicPr>
              <a:picLocks noChangeAspect="1" noChangeArrowheads="1"/>
            </p:cNvPicPr>
            <p:nvPr/>
          </p:nvPicPr>
          <p:blipFill>
            <a:blip r:embed="rId3" cstate="print"/>
            <a:srcRect/>
            <a:stretch>
              <a:fillRect/>
            </a:stretch>
          </p:blipFill>
          <p:spPr bwMode="auto">
            <a:xfrm>
              <a:off x="652364" y="3880931"/>
              <a:ext cx="3133818" cy="2500819"/>
            </a:xfrm>
            <a:prstGeom prst="rect">
              <a:avLst/>
            </a:prstGeom>
            <a:noFill/>
            <a:ln w="9525">
              <a:noFill/>
              <a:miter lim="800000"/>
              <a:headEnd/>
              <a:tailEnd/>
            </a:ln>
          </p:spPr>
        </p:pic>
        <p:pic>
          <p:nvPicPr>
            <p:cNvPr id="13" name="Picture 9" descr="C:\Users\Administrator\AppData\Roaming\Tencent\Users\1211397156\QQ\WinTemp\RichOle\5S5NL8TR_$~VX4$29IBD44W.png"/>
            <p:cNvPicPr>
              <a:picLocks noChangeAspect="1" noChangeArrowheads="1"/>
            </p:cNvPicPr>
            <p:nvPr/>
          </p:nvPicPr>
          <p:blipFill>
            <a:blip r:embed="rId4" cstate="print"/>
            <a:srcRect/>
            <a:stretch>
              <a:fillRect/>
            </a:stretch>
          </p:blipFill>
          <p:spPr bwMode="auto">
            <a:xfrm>
              <a:off x="4630738" y="1363663"/>
              <a:ext cx="3727476" cy="2121647"/>
            </a:xfrm>
            <a:prstGeom prst="rect">
              <a:avLst/>
            </a:prstGeom>
            <a:noFill/>
            <a:ln w="9525">
              <a:noFill/>
              <a:miter lim="800000"/>
              <a:headEnd/>
              <a:tailEnd/>
            </a:ln>
          </p:spPr>
        </p:pic>
        <p:sp>
          <p:nvSpPr>
            <p:cNvPr id="15" name="TextBox 5"/>
            <p:cNvSpPr txBox="1">
              <a:spLocks noChangeArrowheads="1"/>
            </p:cNvSpPr>
            <p:nvPr/>
          </p:nvSpPr>
          <p:spPr bwMode="auto">
            <a:xfrm>
              <a:off x="4487862" y="3588543"/>
              <a:ext cx="3870352" cy="1973617"/>
            </a:xfrm>
            <a:prstGeom prst="rect">
              <a:avLst/>
            </a:prstGeom>
            <a:noFill/>
            <a:ln w="9525">
              <a:noFill/>
              <a:miter lim="800000"/>
              <a:headEnd/>
              <a:tailEnd/>
            </a:ln>
          </p:spPr>
          <p:txBody>
            <a:bodyPr wrap="square">
              <a:spAutoFit/>
            </a:bodyPr>
            <a:lstStyle/>
            <a:p>
              <a:pPr>
                <a:lnSpc>
                  <a:spcPct val="200000"/>
                </a:lnSpc>
                <a:buFont typeface="Wingdings" pitchFamily="2" charset="2"/>
                <a:buChar char="l"/>
              </a:pPr>
              <a:r>
                <a:rPr lang="en-US" altLang="zh-CN" sz="1600" dirty="0">
                  <a:latin typeface="+mn-ea"/>
                  <a:ea typeface="+mn-ea"/>
                </a:rPr>
                <a:t> </a:t>
              </a:r>
              <a:r>
                <a:rPr lang="en-US" altLang="zh-CN" sz="1600" dirty="0" smtClean="0">
                  <a:latin typeface="+mn-ea"/>
                  <a:ea typeface="+mn-ea"/>
                </a:rPr>
                <a:t> </a:t>
              </a:r>
              <a:r>
                <a:rPr lang="zh-CN" altLang="en-US" sz="1600" dirty="0" smtClean="0">
                  <a:latin typeface="+mn-ea"/>
                  <a:ea typeface="+mn-ea"/>
                </a:rPr>
                <a:t>根据左右摄像头实时采集的图像，针对预先划分的视觉盲区中车辆进行识别</a:t>
              </a:r>
              <a:endParaRPr lang="en-US" altLang="zh-CN" sz="1600" dirty="0" smtClean="0">
                <a:latin typeface="+mn-ea"/>
                <a:ea typeface="+mn-ea"/>
              </a:endParaRPr>
            </a:p>
            <a:p>
              <a:pPr>
                <a:lnSpc>
                  <a:spcPct val="200000"/>
                </a:lnSpc>
                <a:buFont typeface="Wingdings" pitchFamily="2" charset="2"/>
                <a:buChar char="l"/>
              </a:pPr>
              <a:r>
                <a:rPr lang="zh-CN" altLang="en-US" sz="1600" dirty="0" smtClean="0">
                  <a:latin typeface="+mn-ea"/>
                  <a:ea typeface="+mn-ea"/>
                </a:rPr>
                <a:t>在同时检测到转向灯信号和盲区中存在车辆时，进行报警提醒</a:t>
              </a:r>
              <a:endParaRPr lang="en-US" altLang="zh-CN" sz="1600" dirty="0">
                <a:latin typeface="+mn-ea"/>
                <a:ea typeface="+mn-ea"/>
              </a:endParaRPr>
            </a:p>
          </p:txBody>
        </p:sp>
      </p:grpSp>
      <p:sp>
        <p:nvSpPr>
          <p:cNvPr id="10" name="TextBox 5"/>
          <p:cNvSpPr txBox="1">
            <a:spLocks noChangeArrowheads="1"/>
          </p:cNvSpPr>
          <p:nvPr/>
        </p:nvSpPr>
        <p:spPr bwMode="auto">
          <a:xfrm>
            <a:off x="4630738" y="5650646"/>
            <a:ext cx="3870352" cy="510524"/>
          </a:xfrm>
          <a:prstGeom prst="rect">
            <a:avLst/>
          </a:prstGeom>
          <a:noFill/>
          <a:ln w="9525">
            <a:noFill/>
            <a:miter lim="800000"/>
            <a:headEnd/>
            <a:tailEnd/>
          </a:ln>
        </p:spPr>
        <p:txBody>
          <a:bodyPr wrap="square">
            <a:spAutoFit/>
          </a:bodyPr>
          <a:lstStyle/>
          <a:p>
            <a:pPr>
              <a:lnSpc>
                <a:spcPct val="200000"/>
              </a:lnSpc>
            </a:pPr>
            <a:r>
              <a:rPr lang="en-US" altLang="zh-CN" sz="1600" dirty="0" smtClean="0">
                <a:solidFill>
                  <a:srgbClr val="FF0000"/>
                </a:solidFill>
                <a:latin typeface="微软雅黑" pitchFamily="34" charset="-122"/>
                <a:ea typeface="微软雅黑" pitchFamily="34" charset="-122"/>
              </a:rPr>
              <a:t>BSD:</a:t>
            </a:r>
            <a:r>
              <a:rPr lang="zh-CN" altLang="en-US" sz="1600" dirty="0" smtClean="0">
                <a:solidFill>
                  <a:srgbClr val="FF0000"/>
                </a:solidFill>
                <a:latin typeface="微软雅黑" pitchFamily="34" charset="-122"/>
                <a:ea typeface="微软雅黑" pitchFamily="34" charset="-122"/>
              </a:rPr>
              <a:t>准确率</a:t>
            </a:r>
            <a:r>
              <a:rPr lang="en-US" altLang="zh-CN" sz="1600" dirty="0" smtClean="0">
                <a:solidFill>
                  <a:srgbClr val="FF0000"/>
                </a:solidFill>
                <a:latin typeface="微软雅黑" pitchFamily="34" charset="-122"/>
                <a:ea typeface="微软雅黑" pitchFamily="34" charset="-122"/>
              </a:rPr>
              <a:t>80%</a:t>
            </a:r>
            <a:endParaRPr lang="en-US" altLang="zh-CN" sz="1600" dirty="0">
              <a:solidFill>
                <a:srgbClr val="FF0000"/>
              </a:solidFill>
              <a:latin typeface="微软雅黑" pitchFamily="34" charset="-122"/>
              <a:ea typeface="微软雅黑"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9800" y="304800"/>
            <a:ext cx="6851650" cy="461010"/>
          </a:xfrm>
          <a:prstGeom prst="rect">
            <a:avLst/>
          </a:prstGeom>
          <a:noFill/>
          <a:ln w="0">
            <a:noFill/>
          </a:ln>
        </p:spPr>
        <p:txBody>
          <a:bodyPr vert="horz" wrap="square" lIns="91440" tIns="45720" rIns="91440" bIns="45720" anchor="t">
            <a:spAutoFit/>
          </a:bodyPr>
          <a:lstStyle/>
          <a:p>
            <a:pPr marL="0" indent="0" algn="l" defTabSz="914400" eaLnBrk="0" fontAlgn="base" latinLnBrk="0">
              <a:lnSpc>
                <a:spcPct val="100000"/>
              </a:lnSpc>
              <a:spcBef>
                <a:spcPts val="0"/>
              </a:spcBef>
              <a:spcAft>
                <a:spcPts val="0"/>
              </a:spcAft>
              <a:buFontTx/>
              <a:buNone/>
            </a:pPr>
            <a:r>
              <a:rPr lang="en-US" altLang="ko-KR" sz="2400" b="0" cap="none" dirty="0" err="1" smtClean="0">
                <a:solidFill>
                  <a:srgbClr val="000000"/>
                </a:solidFill>
                <a:latin typeface="+mn-ea"/>
                <a:ea typeface="+mn-ea"/>
              </a:rPr>
              <a:t>产品简介</a:t>
            </a:r>
            <a:r>
              <a:rPr lang="en-US" altLang="ko-KR" sz="2400" b="0" cap="none" dirty="0" smtClean="0">
                <a:solidFill>
                  <a:srgbClr val="000000"/>
                </a:solidFill>
                <a:latin typeface="+mn-ea"/>
                <a:ea typeface="+mn-ea"/>
              </a:rPr>
              <a:t>  </a:t>
            </a:r>
            <a:r>
              <a:rPr lang="zh-CN" altLang="en-US" sz="2400" b="0" cap="none" dirty="0" smtClean="0">
                <a:solidFill>
                  <a:srgbClr val="000000"/>
                </a:solidFill>
                <a:latin typeface="+mn-ea"/>
                <a:ea typeface="+mn-ea"/>
              </a:rPr>
              <a:t>移动物体侦测</a:t>
            </a:r>
            <a:endParaRPr lang="ko-KR" altLang="en-US" sz="2400" b="0" cap="none" dirty="0" smtClean="0">
              <a:solidFill>
                <a:srgbClr val="000000"/>
              </a:solidFill>
              <a:latin typeface="+mn-ea"/>
              <a:ea typeface="+mn-ea"/>
            </a:endParaRPr>
          </a:p>
        </p:txBody>
      </p:sp>
      <p:sp>
        <p:nvSpPr>
          <p:cNvPr id="5" name="矩形 10"/>
          <p:cNvSpPr/>
          <p:nvPr/>
        </p:nvSpPr>
        <p:spPr>
          <a:xfrm>
            <a:off x="233335" y="1246218"/>
            <a:ext cx="4410103" cy="415498"/>
          </a:xfrm>
          <a:prstGeom prst="rect">
            <a:avLst/>
          </a:prstGeom>
          <a:noFill/>
          <a:ln w="9525">
            <a:noFill/>
          </a:ln>
        </p:spPr>
        <p:txBody>
          <a:bodyPr vert="horz" wrap="square" lIns="91440" tIns="45720" rIns="91440" bIns="45720" numCol="1" anchor="t">
            <a:spAutoFit/>
          </a:bodyPr>
          <a:lstStyle/>
          <a:p>
            <a:pPr eaLnBrk="0">
              <a:lnSpc>
                <a:spcPct val="150000"/>
              </a:lnSpc>
              <a:spcBef>
                <a:spcPts val="0"/>
              </a:spcBef>
              <a:spcAft>
                <a:spcPts val="0"/>
              </a:spcAft>
            </a:pPr>
            <a:r>
              <a:rPr lang="en-US" altLang="zh-CN" sz="1400" b="1" dirty="0" smtClean="0">
                <a:solidFill>
                  <a:srgbClr val="FF0000"/>
                </a:solidFill>
                <a:latin typeface="宋体" panose="02010600030101010101" pitchFamily="2" charset="-122"/>
              </a:rPr>
              <a:t>MOD</a:t>
            </a:r>
            <a:r>
              <a:rPr lang="en-US" altLang="ko-KR" sz="1400" b="1" dirty="0" smtClean="0">
                <a:solidFill>
                  <a:srgbClr val="FF0000"/>
                </a:solidFill>
                <a:latin typeface="宋体" panose="02010600030101010101" pitchFamily="2" charset="-122"/>
              </a:rPr>
              <a:t>（</a:t>
            </a:r>
            <a:r>
              <a:rPr lang="en-US" altLang="zh-CN" sz="1400" b="1" dirty="0" smtClean="0">
                <a:solidFill>
                  <a:srgbClr val="FF0000"/>
                </a:solidFill>
                <a:latin typeface="宋体" panose="02010600030101010101" pitchFamily="2" charset="-122"/>
              </a:rPr>
              <a:t> Moving Object Detection </a:t>
            </a:r>
            <a:r>
              <a:rPr lang="en-US" altLang="ko-KR" sz="1400" b="1" dirty="0" smtClean="0">
                <a:solidFill>
                  <a:srgbClr val="FF0000"/>
                </a:solidFill>
                <a:latin typeface="宋体" panose="02010600030101010101" pitchFamily="2" charset="-122"/>
              </a:rPr>
              <a:t>）</a:t>
            </a:r>
            <a:endParaRPr lang="ko-KR" altLang="en-US" sz="1400" b="1" dirty="0" smtClean="0">
              <a:solidFill>
                <a:srgbClr val="FF0000"/>
              </a:solidFill>
              <a:latin typeface="宋体" panose="02010600030101010101" pitchFamily="2" charset="-122"/>
            </a:endParaRPr>
          </a:p>
        </p:txBody>
      </p:sp>
      <p:sp>
        <p:nvSpPr>
          <p:cNvPr id="10" name="TextBox 5"/>
          <p:cNvSpPr txBox="1">
            <a:spLocks noChangeArrowheads="1"/>
          </p:cNvSpPr>
          <p:nvPr/>
        </p:nvSpPr>
        <p:spPr bwMode="auto">
          <a:xfrm>
            <a:off x="5286380" y="765810"/>
            <a:ext cx="3214710" cy="5185587"/>
          </a:xfrm>
          <a:prstGeom prst="rect">
            <a:avLst/>
          </a:prstGeom>
          <a:noFill/>
          <a:ln w="9525">
            <a:noFill/>
            <a:miter lim="800000"/>
            <a:headEnd/>
            <a:tailEnd/>
          </a:ln>
        </p:spPr>
        <p:txBody>
          <a:bodyPr wrap="square">
            <a:spAutoFit/>
          </a:bodyPr>
          <a:lstStyle/>
          <a:p>
            <a:pPr>
              <a:lnSpc>
                <a:spcPct val="200000"/>
              </a:lnSpc>
              <a:buFont typeface="Wingdings" pitchFamily="2" charset="2"/>
              <a:buChar char="l"/>
            </a:pPr>
            <a:r>
              <a:rPr lang="zh-CN" altLang="en-US" sz="1400" dirty="0" smtClean="0">
                <a:latin typeface="+mn-ea"/>
                <a:ea typeface="+mn-ea"/>
              </a:rPr>
              <a:t>利用摄像头的影像处理技术，捕捉移动物体，并通过显示屏上的画面及发出蜂鸣音来给驾驶者提示。起步前在通过合成的俯视影像能够检测到车辆周边的移动物体；起步时，通过行进方向的监控影像探测横向穿过的物体；通过显示屏的显示及蜂鸣音来提示驾驶者。通过提前通知驾驶者自身车辆的周围情况，协助驾驶者确认安全。</a:t>
            </a:r>
            <a:endParaRPr lang="en-US" altLang="zh-CN" sz="1400" dirty="0" smtClean="0">
              <a:latin typeface="+mn-ea"/>
              <a:ea typeface="+mn-ea"/>
            </a:endParaRPr>
          </a:p>
          <a:p>
            <a:pPr>
              <a:lnSpc>
                <a:spcPct val="200000"/>
              </a:lnSpc>
              <a:buFont typeface="Wingdings" pitchFamily="2" charset="2"/>
              <a:buChar char="l"/>
            </a:pPr>
            <a:r>
              <a:rPr lang="zh-CN" altLang="en-US" sz="1400" dirty="0" smtClean="0">
                <a:latin typeface="+mn-ea"/>
                <a:ea typeface="+mn-ea"/>
              </a:rPr>
              <a:t>当车停好后，在开门前通过此功能发现有经过本车附近的移动物体时，可以进行报警。</a:t>
            </a:r>
            <a:endParaRPr lang="en-US" altLang="zh-CN" sz="1400" dirty="0" smtClean="0">
              <a:latin typeface="+mn-ea"/>
              <a:ea typeface="+mn-ea"/>
            </a:endParaRPr>
          </a:p>
        </p:txBody>
      </p:sp>
      <p:pic>
        <p:nvPicPr>
          <p:cNvPr id="1026" name="Picture 2" descr="https://www.nissan.com.cn/images/technology/safety/mod/2.jpg"/>
          <p:cNvPicPr>
            <a:picLocks noChangeAspect="1" noChangeArrowheads="1"/>
          </p:cNvPicPr>
          <p:nvPr/>
        </p:nvPicPr>
        <p:blipFill>
          <a:blip r:embed="rId2" cstate="print"/>
          <a:srcRect/>
          <a:stretch>
            <a:fillRect/>
          </a:stretch>
        </p:blipFill>
        <p:spPr bwMode="auto">
          <a:xfrm>
            <a:off x="142844" y="2073921"/>
            <a:ext cx="4787866" cy="3714776"/>
          </a:xfrm>
          <a:prstGeom prst="rect">
            <a:avLst/>
          </a:prstGeom>
          <a:noFill/>
        </p:spPr>
      </p:pic>
      <p:sp>
        <p:nvSpPr>
          <p:cNvPr id="6" name="TextBox 5"/>
          <p:cNvSpPr txBox="1">
            <a:spLocks noChangeArrowheads="1"/>
          </p:cNvSpPr>
          <p:nvPr/>
        </p:nvSpPr>
        <p:spPr bwMode="auto">
          <a:xfrm>
            <a:off x="5286380" y="5951397"/>
            <a:ext cx="3214710" cy="404406"/>
          </a:xfrm>
          <a:prstGeom prst="rect">
            <a:avLst/>
          </a:prstGeom>
          <a:noFill/>
          <a:ln w="9525">
            <a:noFill/>
            <a:miter lim="800000"/>
            <a:headEnd/>
            <a:tailEnd/>
          </a:ln>
        </p:spPr>
        <p:txBody>
          <a:bodyPr wrap="square">
            <a:spAutoFit/>
          </a:bodyPr>
          <a:lstStyle/>
          <a:p>
            <a:pPr>
              <a:lnSpc>
                <a:spcPct val="200000"/>
              </a:lnSpc>
            </a:pPr>
            <a:r>
              <a:rPr lang="en-US" altLang="zh-CN" sz="1200" dirty="0" smtClean="0">
                <a:solidFill>
                  <a:srgbClr val="FF0000"/>
                </a:solidFill>
              </a:rPr>
              <a:t>MOD:</a:t>
            </a:r>
            <a:r>
              <a:rPr lang="zh-CN" altLang="en-US" sz="1200" dirty="0" smtClean="0">
                <a:solidFill>
                  <a:srgbClr val="FF0000"/>
                </a:solidFill>
              </a:rPr>
              <a:t>准确率</a:t>
            </a:r>
            <a:r>
              <a:rPr lang="en-US" altLang="zh-CN" sz="1200" dirty="0" smtClean="0">
                <a:solidFill>
                  <a:srgbClr val="FF0000"/>
                </a:solidFill>
              </a:rPr>
              <a:t>98%</a:t>
            </a:r>
            <a:r>
              <a:rPr lang="zh-CN" altLang="en-US" sz="1200" dirty="0" smtClean="0">
                <a:solidFill>
                  <a:srgbClr val="FF0000"/>
                </a:solidFill>
              </a:rPr>
              <a:t>（静态）</a:t>
            </a:r>
            <a:endParaRPr lang="en-US" altLang="zh-CN" sz="1200" dirty="0" smtClean="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9800" y="304800"/>
            <a:ext cx="6851650" cy="461010"/>
          </a:xfrm>
          <a:prstGeom prst="rect">
            <a:avLst/>
          </a:prstGeom>
          <a:noFill/>
          <a:ln w="0">
            <a:noFill/>
          </a:ln>
        </p:spPr>
        <p:txBody>
          <a:bodyPr vert="horz" wrap="square" lIns="91440" tIns="45720" rIns="91440" bIns="45720" anchor="t">
            <a:spAutoFit/>
          </a:bodyPr>
          <a:lstStyle/>
          <a:p>
            <a:pPr marL="0" indent="0" algn="l" defTabSz="914400" eaLnBrk="0" fontAlgn="base" latinLnBrk="0">
              <a:lnSpc>
                <a:spcPct val="100000"/>
              </a:lnSpc>
              <a:spcBef>
                <a:spcPts val="0"/>
              </a:spcBef>
              <a:spcAft>
                <a:spcPts val="0"/>
              </a:spcAft>
              <a:buFontTx/>
              <a:buNone/>
            </a:pPr>
            <a:r>
              <a:rPr lang="en-US" altLang="ko-KR" sz="2400" b="0" cap="none" dirty="0" err="1" smtClean="0">
                <a:solidFill>
                  <a:srgbClr val="000000"/>
                </a:solidFill>
                <a:latin typeface="+mn-ea"/>
                <a:ea typeface="+mn-ea"/>
              </a:rPr>
              <a:t>产品简介</a:t>
            </a:r>
            <a:r>
              <a:rPr lang="en-US" altLang="ko-KR" sz="2400" b="0" cap="none" dirty="0" smtClean="0">
                <a:solidFill>
                  <a:srgbClr val="000000"/>
                </a:solidFill>
                <a:latin typeface="+mn-ea"/>
                <a:ea typeface="+mn-ea"/>
              </a:rPr>
              <a:t>  </a:t>
            </a:r>
            <a:r>
              <a:rPr lang="zh-CN" altLang="en-US" sz="2400" b="0" cap="none" dirty="0" smtClean="0">
                <a:solidFill>
                  <a:srgbClr val="000000"/>
                </a:solidFill>
                <a:latin typeface="+mn-ea"/>
                <a:ea typeface="+mn-ea"/>
              </a:rPr>
              <a:t>录像功能</a:t>
            </a:r>
            <a:endParaRPr lang="ko-KR" altLang="en-US" sz="2400" b="0" cap="none" dirty="0" smtClean="0">
              <a:solidFill>
                <a:srgbClr val="000000"/>
              </a:solidFill>
              <a:latin typeface="+mn-ea"/>
              <a:ea typeface="+mn-ea"/>
            </a:endParaRPr>
          </a:p>
        </p:txBody>
      </p:sp>
      <p:sp>
        <p:nvSpPr>
          <p:cNvPr id="5" name="矩形 10"/>
          <p:cNvSpPr/>
          <p:nvPr/>
        </p:nvSpPr>
        <p:spPr>
          <a:xfrm>
            <a:off x="519087" y="948165"/>
            <a:ext cx="3643338" cy="373628"/>
          </a:xfrm>
          <a:prstGeom prst="rect">
            <a:avLst/>
          </a:prstGeom>
          <a:noFill/>
          <a:ln w="9525">
            <a:noFill/>
          </a:ln>
        </p:spPr>
        <p:txBody>
          <a:bodyPr vert="horz" wrap="square" lIns="91440" tIns="45720" rIns="91440" bIns="45720" numCol="1" anchor="t">
            <a:spAutoFit/>
          </a:bodyPr>
          <a:lstStyle/>
          <a:p>
            <a:pPr eaLnBrk="0">
              <a:lnSpc>
                <a:spcPct val="150000"/>
              </a:lnSpc>
              <a:spcBef>
                <a:spcPts val="0"/>
              </a:spcBef>
              <a:spcAft>
                <a:spcPts val="0"/>
              </a:spcAft>
            </a:pPr>
            <a:r>
              <a:rPr lang="en-US" altLang="zh-CN" sz="1400" b="1" dirty="0" smtClean="0">
                <a:solidFill>
                  <a:srgbClr val="FF0000"/>
                </a:solidFill>
                <a:latin typeface="宋体" panose="02010600030101010101" pitchFamily="2" charset="-122"/>
              </a:rPr>
              <a:t>DVR</a:t>
            </a:r>
            <a:r>
              <a:rPr lang="en-US" altLang="ko-KR" sz="1400" b="1" dirty="0" smtClean="0">
                <a:solidFill>
                  <a:srgbClr val="FF0000"/>
                </a:solidFill>
                <a:latin typeface="宋体" panose="02010600030101010101" pitchFamily="2" charset="-122"/>
              </a:rPr>
              <a:t>（</a:t>
            </a:r>
            <a:r>
              <a:rPr lang="en-US" altLang="zh-CN" sz="1400" b="1" dirty="0" smtClean="0">
                <a:solidFill>
                  <a:srgbClr val="FF0000"/>
                </a:solidFill>
                <a:latin typeface="宋体" panose="02010600030101010101" pitchFamily="2" charset="-122"/>
              </a:rPr>
              <a:t> Digital Video Recorder</a:t>
            </a:r>
            <a:r>
              <a:rPr lang="en-US" altLang="ko-KR" sz="1400" b="1" dirty="0" smtClean="0">
                <a:solidFill>
                  <a:srgbClr val="FF0000"/>
                </a:solidFill>
                <a:latin typeface="宋体" panose="02010600030101010101" pitchFamily="2" charset="-122"/>
              </a:rPr>
              <a:t>）</a:t>
            </a:r>
            <a:endParaRPr lang="ko-KR" altLang="en-US" sz="1400" b="1" dirty="0" smtClean="0">
              <a:solidFill>
                <a:srgbClr val="FF0000"/>
              </a:solidFill>
              <a:latin typeface="宋体" panose="02010600030101010101" pitchFamily="2" charset="-122"/>
            </a:endParaRPr>
          </a:p>
        </p:txBody>
      </p:sp>
      <p:pic>
        <p:nvPicPr>
          <p:cNvPr id="11" name="Picture 2"/>
          <p:cNvPicPr>
            <a:picLocks noChangeAspect="1" noChangeArrowheads="1"/>
          </p:cNvPicPr>
          <p:nvPr/>
        </p:nvPicPr>
        <p:blipFill>
          <a:blip r:embed="rId2" cstate="print"/>
          <a:srcRect/>
          <a:stretch>
            <a:fillRect/>
          </a:stretch>
        </p:blipFill>
        <p:spPr bwMode="auto">
          <a:xfrm>
            <a:off x="480505" y="1339851"/>
            <a:ext cx="3305677" cy="2446339"/>
          </a:xfrm>
          <a:prstGeom prst="rect">
            <a:avLst/>
          </a:prstGeom>
          <a:noFill/>
          <a:ln w="9525">
            <a:noFill/>
            <a:miter lim="800000"/>
            <a:headEnd/>
            <a:tailEnd/>
          </a:ln>
        </p:spPr>
      </p:pic>
      <p:pic>
        <p:nvPicPr>
          <p:cNvPr id="12" name="Picture 3"/>
          <p:cNvPicPr>
            <a:picLocks noChangeAspect="1" noChangeArrowheads="1"/>
          </p:cNvPicPr>
          <p:nvPr/>
        </p:nvPicPr>
        <p:blipFill>
          <a:blip r:embed="rId3" cstate="print"/>
          <a:srcRect/>
          <a:stretch>
            <a:fillRect/>
          </a:stretch>
        </p:blipFill>
        <p:spPr bwMode="auto">
          <a:xfrm>
            <a:off x="480505" y="3997326"/>
            <a:ext cx="3305677" cy="2295792"/>
          </a:xfrm>
          <a:prstGeom prst="rect">
            <a:avLst/>
          </a:prstGeom>
          <a:noFill/>
          <a:ln w="9525">
            <a:noFill/>
            <a:miter lim="800000"/>
            <a:headEnd/>
            <a:tailEnd/>
          </a:ln>
        </p:spPr>
      </p:pic>
      <p:sp>
        <p:nvSpPr>
          <p:cNvPr id="13" name="Rectangle 1"/>
          <p:cNvSpPr>
            <a:spLocks noChangeArrowheads="1"/>
          </p:cNvSpPr>
          <p:nvPr/>
        </p:nvSpPr>
        <p:spPr bwMode="auto">
          <a:xfrm>
            <a:off x="4311650" y="1390650"/>
            <a:ext cx="4403725" cy="2062103"/>
          </a:xfrm>
          <a:prstGeom prst="rect">
            <a:avLst/>
          </a:prstGeom>
          <a:noFill/>
          <a:ln w="9525">
            <a:noFill/>
            <a:miter lim="800000"/>
            <a:headEnd/>
            <a:tailEnd/>
          </a:ln>
        </p:spPr>
        <p:txBody>
          <a:bodyPr anchor="ctr">
            <a:spAutoFit/>
          </a:bodyPr>
          <a:lstStyle/>
          <a:p>
            <a:pPr eaLnBrk="0" hangingPunct="0">
              <a:buFont typeface="Arial" pitchFamily="34" charset="0"/>
              <a:buChar char="•"/>
            </a:pPr>
            <a:r>
              <a:rPr lang="zh-CN" altLang="en-US" sz="1600" b="1" dirty="0">
                <a:latin typeface="+mn-ea"/>
                <a:ea typeface="+mn-ea"/>
              </a:rPr>
              <a:t>四通道实时录影</a:t>
            </a:r>
            <a:endParaRPr lang="en-US" altLang="zh-CN" sz="1600" b="1" dirty="0">
              <a:latin typeface="+mn-ea"/>
              <a:ea typeface="+mn-ea"/>
            </a:endParaRPr>
          </a:p>
          <a:p>
            <a:pPr eaLnBrk="0" hangingPunct="0"/>
            <a:r>
              <a:rPr lang="en-US" altLang="zh-CN" sz="1600" dirty="0">
                <a:latin typeface="+mn-ea"/>
                <a:ea typeface="+mn-ea"/>
              </a:rPr>
              <a:t>   </a:t>
            </a:r>
            <a:r>
              <a:rPr lang="zh-CN" altLang="en-US" sz="1600" dirty="0">
                <a:latin typeface="+mn-ea"/>
                <a:ea typeface="+mn-ea"/>
              </a:rPr>
              <a:t>系统支持对前后左右四个摄像头采集到的图像进行视频压缩编码，并分段存储</a:t>
            </a:r>
            <a:r>
              <a:rPr lang="zh-CN" altLang="en-US" sz="1600" dirty="0" smtClean="0">
                <a:latin typeface="+mn-ea"/>
                <a:ea typeface="+mn-ea"/>
              </a:rPr>
              <a:t>到固态存储介质上。</a:t>
            </a:r>
            <a:endParaRPr lang="en-US" altLang="zh-CN" sz="1600" dirty="0">
              <a:latin typeface="+mn-ea"/>
              <a:ea typeface="+mn-ea"/>
            </a:endParaRPr>
          </a:p>
          <a:p>
            <a:pPr eaLnBrk="0" hangingPunct="0"/>
            <a:r>
              <a:rPr lang="en-US" altLang="zh-CN" sz="1600" dirty="0">
                <a:latin typeface="+mn-ea"/>
                <a:ea typeface="+mn-ea"/>
              </a:rPr>
              <a:t>   </a:t>
            </a:r>
            <a:r>
              <a:rPr lang="zh-CN" altLang="en-US" sz="1600" dirty="0">
                <a:latin typeface="+mn-ea"/>
                <a:ea typeface="+mn-ea"/>
              </a:rPr>
              <a:t>当存储介质空间不足时，系统选择最早录影的文件进行删除，释放存储空间给当前需要录影的文件使用。</a:t>
            </a:r>
            <a:endParaRPr lang="en-US" altLang="zh-CN" sz="1600" dirty="0">
              <a:latin typeface="+mn-ea"/>
              <a:ea typeface="+mn-ea"/>
            </a:endParaRPr>
          </a:p>
          <a:p>
            <a:pPr eaLnBrk="0" hangingPunct="0"/>
            <a:r>
              <a:rPr lang="en-US" altLang="zh-CN" sz="1600" dirty="0">
                <a:latin typeface="+mn-ea"/>
                <a:ea typeface="+mn-ea"/>
              </a:rPr>
              <a:t>   </a:t>
            </a:r>
            <a:r>
              <a:rPr lang="zh-CN" altLang="en-US" sz="1600" dirty="0">
                <a:latin typeface="+mn-ea"/>
                <a:ea typeface="+mn-ea"/>
              </a:rPr>
              <a:t>可对编码压缩率、分段录影时间进行配置。</a:t>
            </a:r>
            <a:endParaRPr lang="en-US" altLang="zh-CN" sz="1600" dirty="0">
              <a:latin typeface="+mn-ea"/>
              <a:ea typeface="+mn-ea"/>
            </a:endParaRPr>
          </a:p>
        </p:txBody>
      </p:sp>
      <p:sp>
        <p:nvSpPr>
          <p:cNvPr id="14" name="Rectangle 1"/>
          <p:cNvSpPr>
            <a:spLocks noChangeArrowheads="1"/>
          </p:cNvSpPr>
          <p:nvPr/>
        </p:nvSpPr>
        <p:spPr bwMode="auto">
          <a:xfrm>
            <a:off x="4251325" y="3786190"/>
            <a:ext cx="4106863" cy="1815882"/>
          </a:xfrm>
          <a:prstGeom prst="rect">
            <a:avLst/>
          </a:prstGeom>
          <a:noFill/>
          <a:ln w="9525">
            <a:noFill/>
            <a:miter lim="800000"/>
            <a:headEnd/>
            <a:tailEnd/>
          </a:ln>
        </p:spPr>
        <p:txBody>
          <a:bodyPr anchor="ctr">
            <a:spAutoFit/>
          </a:bodyPr>
          <a:lstStyle/>
          <a:p>
            <a:pPr eaLnBrk="0" hangingPunct="0">
              <a:buFont typeface="Arial" pitchFamily="34" charset="0"/>
              <a:buChar char="•"/>
            </a:pPr>
            <a:r>
              <a:rPr lang="zh-CN" altLang="en-US" sz="1600" b="1" dirty="0">
                <a:latin typeface="+mn-ea"/>
                <a:ea typeface="+mn-ea"/>
              </a:rPr>
              <a:t>录像预览回放</a:t>
            </a:r>
            <a:endParaRPr lang="en-US" altLang="zh-CN" sz="1600" b="1" dirty="0">
              <a:latin typeface="+mn-ea"/>
              <a:ea typeface="+mn-ea"/>
            </a:endParaRPr>
          </a:p>
          <a:p>
            <a:pPr eaLnBrk="0" hangingPunct="0"/>
            <a:r>
              <a:rPr lang="en-US" altLang="zh-CN" sz="1600" dirty="0">
                <a:latin typeface="+mn-ea"/>
                <a:ea typeface="+mn-ea"/>
              </a:rPr>
              <a:t>    </a:t>
            </a:r>
            <a:r>
              <a:rPr lang="zh-CN" altLang="en-US" sz="1600" dirty="0">
                <a:latin typeface="+mn-ea"/>
                <a:ea typeface="+mn-ea"/>
              </a:rPr>
              <a:t>系统支持</a:t>
            </a:r>
            <a:r>
              <a:rPr lang="zh-CN" altLang="en-US" sz="1600" dirty="0" smtClean="0">
                <a:latin typeface="+mn-ea"/>
                <a:ea typeface="+mn-ea"/>
              </a:rPr>
              <a:t>对存储</a:t>
            </a:r>
            <a:r>
              <a:rPr lang="zh-CN" altLang="en-US" sz="1600" dirty="0">
                <a:latin typeface="+mn-ea"/>
                <a:ea typeface="+mn-ea"/>
              </a:rPr>
              <a:t>介质上的录影文件，以列表方式显示，可选择单个文件进行预览回放。</a:t>
            </a:r>
            <a:endParaRPr lang="en-US" altLang="zh-CN" sz="1600" dirty="0">
              <a:latin typeface="+mn-ea"/>
              <a:ea typeface="+mn-ea"/>
            </a:endParaRPr>
          </a:p>
          <a:p>
            <a:pPr eaLnBrk="0" hangingPunct="0"/>
            <a:r>
              <a:rPr lang="en-US" altLang="zh-CN" sz="1600" dirty="0">
                <a:latin typeface="+mn-ea"/>
                <a:ea typeface="+mn-ea"/>
              </a:rPr>
              <a:t>     </a:t>
            </a:r>
            <a:r>
              <a:rPr lang="zh-CN" altLang="en-US" sz="1600" dirty="0">
                <a:latin typeface="+mn-ea"/>
                <a:ea typeface="+mn-ea"/>
              </a:rPr>
              <a:t>系统要求录像文件内及两段文件之间信息连续，没有漏秒</a:t>
            </a:r>
            <a:r>
              <a:rPr lang="zh-CN" altLang="en-US" sz="1600" dirty="0" smtClean="0">
                <a:latin typeface="+mn-ea"/>
                <a:ea typeface="+mn-ea"/>
              </a:rPr>
              <a:t>。</a:t>
            </a:r>
            <a:endParaRPr lang="en-US" altLang="zh-CN" sz="1600" dirty="0" smtClean="0">
              <a:latin typeface="+mn-ea"/>
              <a:ea typeface="+mn-ea"/>
            </a:endParaRPr>
          </a:p>
          <a:p>
            <a:pPr eaLnBrk="0" hangingPunct="0"/>
            <a:endParaRPr lang="en-US" altLang="zh-CN" sz="1600" dirty="0">
              <a:latin typeface="微软雅黑" pitchFamily="34" charset="-122"/>
              <a:ea typeface="微软雅黑" pitchFamily="34" charset="-122"/>
            </a:endParaRPr>
          </a:p>
        </p:txBody>
      </p:sp>
      <p:sp>
        <p:nvSpPr>
          <p:cNvPr id="8" name="Rectangle 1"/>
          <p:cNvSpPr>
            <a:spLocks noChangeArrowheads="1"/>
          </p:cNvSpPr>
          <p:nvPr/>
        </p:nvSpPr>
        <p:spPr bwMode="auto">
          <a:xfrm>
            <a:off x="4311650" y="5478962"/>
            <a:ext cx="4106863" cy="1323439"/>
          </a:xfrm>
          <a:prstGeom prst="rect">
            <a:avLst/>
          </a:prstGeom>
          <a:noFill/>
          <a:ln w="9525">
            <a:noFill/>
            <a:miter lim="800000"/>
            <a:headEnd/>
            <a:tailEnd/>
          </a:ln>
        </p:spPr>
        <p:txBody>
          <a:bodyPr anchor="ctr">
            <a:spAutoFit/>
          </a:bodyPr>
          <a:lstStyle/>
          <a:p>
            <a:pPr eaLnBrk="0" hangingPunct="0"/>
            <a:r>
              <a:rPr lang="zh-CN" altLang="en-US" sz="1600" dirty="0" smtClean="0">
                <a:solidFill>
                  <a:srgbClr val="FF0000"/>
                </a:solidFill>
                <a:latin typeface="+mn-ea"/>
                <a:ea typeface="+mn-ea"/>
              </a:rPr>
              <a:t>备注：录像功能需采用内部存储介质</a:t>
            </a:r>
            <a:r>
              <a:rPr lang="en-US" altLang="zh-CN" sz="1600" dirty="0" smtClean="0">
                <a:solidFill>
                  <a:srgbClr val="FF0000"/>
                </a:solidFill>
                <a:latin typeface="+mn-ea"/>
                <a:ea typeface="+mn-ea"/>
              </a:rPr>
              <a:t>EMMC</a:t>
            </a:r>
            <a:r>
              <a:rPr lang="zh-CN" altLang="en-US" sz="1600" dirty="0" smtClean="0">
                <a:solidFill>
                  <a:srgbClr val="FF0000"/>
                </a:solidFill>
                <a:latin typeface="+mn-ea"/>
                <a:ea typeface="+mn-ea"/>
              </a:rPr>
              <a:t>，不建议使用外部移动存储介质。</a:t>
            </a:r>
            <a:r>
              <a:rPr lang="en-US" altLang="zh-CN" sz="1600" dirty="0" smtClean="0">
                <a:solidFill>
                  <a:srgbClr val="FF0000"/>
                </a:solidFill>
                <a:latin typeface="+mn-ea"/>
                <a:ea typeface="+mn-ea"/>
              </a:rPr>
              <a:t>EMMC</a:t>
            </a:r>
            <a:r>
              <a:rPr lang="zh-CN" altLang="en-US" sz="1600" dirty="0" smtClean="0">
                <a:solidFill>
                  <a:srgbClr val="FF0000"/>
                </a:solidFill>
                <a:latin typeface="+mn-ea"/>
                <a:ea typeface="+mn-ea"/>
              </a:rPr>
              <a:t>存储推荐使用</a:t>
            </a:r>
            <a:r>
              <a:rPr lang="en-US" altLang="zh-CN" sz="1600" dirty="0" smtClean="0">
                <a:solidFill>
                  <a:srgbClr val="FF0000"/>
                </a:solidFill>
                <a:latin typeface="+mn-ea"/>
                <a:ea typeface="+mn-ea"/>
              </a:rPr>
              <a:t>16G</a:t>
            </a:r>
            <a:r>
              <a:rPr lang="zh-CN" altLang="en-US" sz="1600" dirty="0" smtClean="0">
                <a:solidFill>
                  <a:srgbClr val="FF0000"/>
                </a:solidFill>
                <a:latin typeface="+mn-ea"/>
                <a:ea typeface="+mn-ea"/>
              </a:rPr>
              <a:t>容量。</a:t>
            </a:r>
            <a:endParaRPr lang="en-US" altLang="zh-CN" sz="1600" dirty="0" smtClean="0">
              <a:solidFill>
                <a:srgbClr val="FF0000"/>
              </a:solidFill>
              <a:latin typeface="+mn-ea"/>
              <a:ea typeface="+mn-ea"/>
            </a:endParaRPr>
          </a:p>
          <a:p>
            <a:pPr eaLnBrk="0" hangingPunct="0"/>
            <a:endParaRPr lang="en-US" altLang="zh-CN" sz="1600" dirty="0" smtClean="0">
              <a:latin typeface="微软雅黑" pitchFamily="34" charset="-122"/>
              <a:ea typeface="微软雅黑" pitchFamily="34" charset="-122"/>
            </a:endParaRPr>
          </a:p>
          <a:p>
            <a:pPr eaLnBrk="0" hangingPunct="0"/>
            <a:endParaRPr lang="en-US" altLang="zh-CN" sz="1600" dirty="0">
              <a:latin typeface="微软雅黑" pitchFamily="34" charset="-122"/>
              <a:ea typeface="微软雅黑" pitchFamily="34" charset="-122"/>
            </a:endParaRPr>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813</TotalTime>
  <Pages>33</Pages>
  <Words>1687</Words>
  <Application>Microsoft Office PowerPoint</Application>
  <PresentationFormat>全屏显示(4:3)</PresentationFormat>
  <Paragraphs>477</Paragraphs>
  <Slides>35</Slides>
  <Notes>2</Notes>
  <HiddenSlides>0</HiddenSlides>
  <MMClips>0</MMClips>
  <ScaleCrop>false</ScaleCrop>
  <HeadingPairs>
    <vt:vector size="4" baseType="variant">
      <vt:variant>
        <vt:lpstr>主题</vt:lpstr>
      </vt:variant>
      <vt:variant>
        <vt:i4>1</vt:i4>
      </vt:variant>
      <vt:variant>
        <vt:lpstr>幻灯片标题</vt:lpstr>
      </vt:variant>
      <vt:variant>
        <vt:i4>35</vt:i4>
      </vt:variant>
    </vt:vector>
  </HeadingPairs>
  <TitlesOfParts>
    <vt:vector size="36" baseType="lpstr">
      <vt:lpstr>默认设计模板</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Chongqing Guangda PPT</dc:title>
  <dc:creator>Cheng.hongping</dc:creator>
  <cp:lastModifiedBy>微软用户</cp:lastModifiedBy>
  <cp:revision>99</cp:revision>
  <dcterms:created xsi:type="dcterms:W3CDTF">2018-04-09T01:53:00Z</dcterms:created>
  <dcterms:modified xsi:type="dcterms:W3CDTF">2018-06-27T05:51:12Z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2052-10.1.0.7224</vt:lpwstr>
  </property>
</Properties>
</file>